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Lst>
  <p:sldSz cy="5143500" cx="9144000"/>
  <p:notesSz cx="6858000" cy="9144000"/>
  <p:embeddedFontLst>
    <p:embeddedFont>
      <p:font typeface="Roboto"/>
      <p:regular r:id="rId104"/>
      <p:bold r:id="rId105"/>
      <p:italic r:id="rId106"/>
      <p:boldItalic r:id="rId107"/>
    </p:embeddedFont>
    <p:embeddedFont>
      <p:font typeface="PT Sans Narrow"/>
      <p:regular r:id="rId108"/>
      <p:bold r:id="rId109"/>
    </p:embeddedFont>
    <p:embeddedFont>
      <p:font typeface="Poppins"/>
      <p:regular r:id="rId110"/>
      <p:bold r:id="rId111"/>
      <p:italic r:id="rId112"/>
      <p:boldItalic r:id="rId113"/>
    </p:embeddedFont>
    <p:embeddedFont>
      <p:font typeface="Helvetica Neue"/>
      <p:regular r:id="rId114"/>
      <p:bold r:id="rId115"/>
      <p:italic r:id="rId116"/>
      <p:boldItalic r:id="rId117"/>
    </p:embeddedFont>
    <p:embeddedFont>
      <p:font typeface="Open Sans Medium"/>
      <p:regular r:id="rId118"/>
      <p:bold r:id="rId119"/>
      <p:italic r:id="rId120"/>
      <p:boldItalic r:id="rId121"/>
    </p:embeddedFont>
    <p:embeddedFont>
      <p:font typeface="Open Sans"/>
      <p:regular r:id="rId122"/>
      <p:bold r:id="rId123"/>
      <p:italic r:id="rId124"/>
      <p:boldItalic r:id="rId1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9F031B-3C99-4CF7-B21A-C3DDE1F2CD06}">
  <a:tblStyle styleId="{299F031B-3C99-4CF7-B21A-C3DDE1F2CD06}"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Roboto-boldItalic.fntdata"/><Relationship Id="rId106" Type="http://schemas.openxmlformats.org/officeDocument/2006/relationships/font" Target="fonts/Roboto-italic.fntdata"/><Relationship Id="rId105" Type="http://schemas.openxmlformats.org/officeDocument/2006/relationships/font" Target="fonts/Roboto-bold.fntdata"/><Relationship Id="rId104" Type="http://schemas.openxmlformats.org/officeDocument/2006/relationships/font" Target="fonts/Roboto-regular.fntdata"/><Relationship Id="rId109" Type="http://schemas.openxmlformats.org/officeDocument/2006/relationships/font" Target="fonts/PTSansNarrow-bold.fntdata"/><Relationship Id="rId108" Type="http://schemas.openxmlformats.org/officeDocument/2006/relationships/font" Target="fonts/PTSansNarrow-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121" Type="http://schemas.openxmlformats.org/officeDocument/2006/relationships/font" Target="fonts/OpenSansMedium-boldItalic.fntdata"/><Relationship Id="rId25" Type="http://schemas.openxmlformats.org/officeDocument/2006/relationships/slide" Target="slides/slide19.xml"/><Relationship Id="rId120" Type="http://schemas.openxmlformats.org/officeDocument/2006/relationships/font" Target="fonts/OpenSansMedium-italic.fntdata"/><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font" Target="fonts/OpenSans-boldItalic.fntdata"/><Relationship Id="rId29" Type="http://schemas.openxmlformats.org/officeDocument/2006/relationships/slide" Target="slides/slide23.xml"/><Relationship Id="rId124" Type="http://schemas.openxmlformats.org/officeDocument/2006/relationships/font" Target="fonts/OpenSans-italic.fntdata"/><Relationship Id="rId123" Type="http://schemas.openxmlformats.org/officeDocument/2006/relationships/font" Target="fonts/OpenSans-bold.fntdata"/><Relationship Id="rId122" Type="http://schemas.openxmlformats.org/officeDocument/2006/relationships/font" Target="fonts/OpenSans-regular.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OpenSansMedium-regular.fntdata"/><Relationship Id="rId117" Type="http://schemas.openxmlformats.org/officeDocument/2006/relationships/font" Target="fonts/HelveticaNeue-boldItalic.fntdata"/><Relationship Id="rId116" Type="http://schemas.openxmlformats.org/officeDocument/2006/relationships/font" Target="fonts/HelveticaNeue-italic.fntdata"/><Relationship Id="rId115" Type="http://schemas.openxmlformats.org/officeDocument/2006/relationships/font" Target="fonts/HelveticaNeue-bold.fntdata"/><Relationship Id="rId119" Type="http://schemas.openxmlformats.org/officeDocument/2006/relationships/font" Target="fonts/OpenSansMedium-bold.fntdata"/><Relationship Id="rId15" Type="http://schemas.openxmlformats.org/officeDocument/2006/relationships/slide" Target="slides/slide9.xml"/><Relationship Id="rId110" Type="http://schemas.openxmlformats.org/officeDocument/2006/relationships/font" Target="fonts/Poppins-regular.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HelveticaNeue-regular.fntdata"/><Relationship Id="rId18" Type="http://schemas.openxmlformats.org/officeDocument/2006/relationships/slide" Target="slides/slide12.xml"/><Relationship Id="rId113" Type="http://schemas.openxmlformats.org/officeDocument/2006/relationships/font" Target="fonts/Poppins-boldItalic.fntdata"/><Relationship Id="rId112" Type="http://schemas.openxmlformats.org/officeDocument/2006/relationships/font" Target="fonts/Poppins-italic.fntdata"/><Relationship Id="rId111" Type="http://schemas.openxmlformats.org/officeDocument/2006/relationships/font" Target="fonts/Poppins-bold.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56738c2567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56738c2567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582486b58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582486b58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884b16ef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5884b16ef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5884b16ef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5884b16ef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582486b58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582486b58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82486b58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582486b58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556eda2bf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556eda2bf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556eda2bf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556eda2bf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56eda2ff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556eda2ff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582486b58c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582486b58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56738c256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56738c256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582486b58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582486b58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56eda2ff9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556eda2ff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582486b58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582486b58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556eda2ff9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556eda2ff9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556eda2ff9_0_2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556eda2ff9_0_2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556eda2ff9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556eda2ff9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556eda2ff9_0_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556eda2ff9_0_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582486b58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582486b58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582486b58c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582486b58c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556eda2ff9_0_1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556eda2ff9_0_1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5884b16ef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5884b16ef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556eda2ff9_0_1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556eda2ff9_0_1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556eda2ff9_0_1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556eda2ff9_0_1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556eda2ff9_0_1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556eda2ff9_0_1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556eda2ff9_0_1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556eda2ff9_0_1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556eda2ff9_0_1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556eda2ff9_0_1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556eda2ff9_0_1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556eda2ff9_0_1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556eda2ff9_0_2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556eda2ff9_0_2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556eda2ff9_0_2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556eda2ff9_0_2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556eda2ff9_0_2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556eda2ff9_0_2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556eda2ff9_0_1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556eda2ff9_0_1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56738c256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56738c256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556eda2ff9_0_1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556eda2ff9_0_1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582486b58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582486b58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556eda2ff9_0_1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556eda2ff9_0_1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556eda2ff9_0_1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556eda2ff9_0_1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556eda2ff9_0_20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1556eda2ff9_0_20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6295204da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6295204da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556eda2ff9_0_20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556eda2ff9_0_2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556eda2ff9_0_2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556eda2ff9_0_20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582486b58c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582486b58c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582486b58c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582486b58c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6738c256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56738c256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582486b58c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1582486b58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582486b58c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1582486b58c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556eda2ff9_0_2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556eda2ff9_0_2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556eda2ff9_0_2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556eda2ff9_0_2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556eda2ff9_0_2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556eda2ff9_0_2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1556eda2ff9_0_2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1556eda2ff9_0_2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556eda2ff9_0_2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1556eda2ff9_0_2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582486b58c_3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1582486b58c_3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556eda2ff9_0_2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1556eda2ff9_0_2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556eda2ff9_0_2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1556eda2ff9_0_2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5884b16ef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5884b16ef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1556eda2ff9_0_2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1556eda2ff9_0_2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556eda2ff9_0_2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1556eda2ff9_0_2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556eda2ff9_0_2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1556eda2ff9_0_2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582486b58c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582486b58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8a36fc11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18a36fc115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556eda2ff9_0_2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1556eda2ff9_0_2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18830d253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18830d253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582486b58c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1582486b58c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1556eda2ff9_0_2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1556eda2ff9_0_2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1582486b58c_3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1582486b58c_3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5884b16ef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5884b16ef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582486b58c_3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1582486b58c_3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556eda2ff9_0_2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1556eda2ff9_0_2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556eda2ff9_0_2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1556eda2ff9_0_2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1556eda2ff9_0_3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1556eda2ff9_0_3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582486b58c_3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1582486b58c_3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556eda2ff9_0_3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1556eda2ff9_0_3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556eda2ff9_0_3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1556eda2ff9_0_3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556eda2ff9_0_3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1556eda2ff9_0_3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1556eda2ff9_0_3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1556eda2ff9_0_3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556eda2ff9_0_3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1556eda2ff9_0_3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6738c2567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56738c2567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556eda2ff9_0_3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1556eda2ff9_0_3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1556eda2ff9_0_3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1556eda2ff9_0_3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556eda2ff9_0_3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1556eda2ff9_0_3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582486b58c_3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1582486b58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88ccf872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188ccf872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582486b58c_3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582486b58c_3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1556eda2ff9_0_3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1556eda2ff9_0_3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1556eda2ff9_0_3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9" name="Google Shape;889;g1556eda2ff9_0_3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1556eda2ff9_0_3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1556eda2ff9_0_3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556eda2ff9_0_3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556eda2ff9_0_3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884b16ef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884b16ef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556eda2ff9_0_3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556eda2ff9_0_3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1556eda2ff9_0_3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1556eda2ff9_0_3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582486b58c_3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1582486b58c_3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582486b58c_3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1582486b58c_3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1556eda2ff9_0_3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1556eda2ff9_0_3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1582486b58c_3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1582486b58c_3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1556eda2ff9_0_3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1556eda2ff9_0_3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1582486b58c_3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1582486b58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forms.gle/Pc3cGd3YVSMoGpbm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forms.gle/Pc3cGd3YVSMoGpbm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forms.gle/Pc3cGd3YVSMoGpbm8" TargetMode="External"/><Relationship Id="rId4" Type="http://schemas.openxmlformats.org/officeDocument/2006/relationships/hyperlink" Target="https://docs.google.com/forms/d/1f0ACcE5pqaoILCyH2K_GYM2IEiNyyJAQgEUZ18w9qiA/edit#responses" TargetMode="External"/><Relationship Id="rId5"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youtube.com/watch?v=9NNRaUgxkH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researchgate.net/publication/5579086_The_Effect_of_Community-Based_Health_Education_Intervention_on_Management_of_Menstrual_Hygiene_among_Rural_Indian_Adolescent_Girl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www.scribbr.com/methodology/survey-research/" TargetMode="External"/><Relationship Id="rId4" Type="http://schemas.openxmlformats.org/officeDocument/2006/relationships/hyperlink" Target="https://www.scribbr.com/methodology/survey-research/"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bmcpublichealth.biomedcentral.com/articles/10.1186/s12889-017-4706-9"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7.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9.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1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s://docs.google.com/document/d/1v33v_7BJkDWX7VqfS39lYf28ItXEd_HxsjRn_c06cVY/edit?usp=sharin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hyperlink" Target="https://docs.google.com/document/d/14IioP4WIH6xYXMrA3KHfzwZ3yFHYKjvi/edit?usp=sharing&amp;ouid=106125956927223881781&amp;rtpof=true&amp;sd=true"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2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2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2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2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2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hyperlink" Target="https://forms.gle/NDYLsatVRrezfCLZ6"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50" y="1523175"/>
            <a:ext cx="91440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Community Service Project</a:t>
            </a:r>
            <a:endParaRPr/>
          </a:p>
        </p:txBody>
      </p:sp>
      <p:sp>
        <p:nvSpPr>
          <p:cNvPr id="67" name="Google Shape;67;p13"/>
          <p:cNvSpPr txBox="1"/>
          <p:nvPr/>
        </p:nvSpPr>
        <p:spPr>
          <a:xfrm>
            <a:off x="0" y="4289225"/>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Open Sans"/>
                <a:ea typeface="Open Sans"/>
                <a:cs typeface="Open Sans"/>
                <a:sym typeface="Open Sans"/>
              </a:rPr>
              <a:t>MENTOR TRAINING - DAY 4</a:t>
            </a:r>
            <a:endParaRPr>
              <a:latin typeface="Open Sans"/>
              <a:ea typeface="Open Sans"/>
              <a:cs typeface="Open Sans"/>
              <a:sym typeface="Open Sans"/>
            </a:endParaRPr>
          </a:p>
        </p:txBody>
      </p:sp>
      <p:pic>
        <p:nvPicPr>
          <p:cNvPr id="68" name="Google Shape;68;p13"/>
          <p:cNvPicPr preferRelativeResize="0"/>
          <p:nvPr/>
        </p:nvPicPr>
        <p:blipFill>
          <a:blip r:embed="rId3">
            <a:alphaModFix/>
          </a:blip>
          <a:stretch>
            <a:fillRect/>
          </a:stretch>
        </p:blipFill>
        <p:spPr>
          <a:xfrm>
            <a:off x="2290650" y="2991971"/>
            <a:ext cx="705253" cy="530333"/>
          </a:xfrm>
          <a:prstGeom prst="rect">
            <a:avLst/>
          </a:prstGeom>
          <a:noFill/>
          <a:ln>
            <a:noFill/>
          </a:ln>
        </p:spPr>
      </p:pic>
      <p:pic>
        <p:nvPicPr>
          <p:cNvPr id="69" name="Google Shape;69;p13"/>
          <p:cNvPicPr preferRelativeResize="0"/>
          <p:nvPr/>
        </p:nvPicPr>
        <p:blipFill>
          <a:blip r:embed="rId4">
            <a:alphaModFix/>
          </a:blip>
          <a:stretch>
            <a:fillRect/>
          </a:stretch>
        </p:blipFill>
        <p:spPr>
          <a:xfrm>
            <a:off x="6035505" y="2967440"/>
            <a:ext cx="899945" cy="530345"/>
          </a:xfrm>
          <a:prstGeom prst="rect">
            <a:avLst/>
          </a:prstGeom>
          <a:noFill/>
          <a:ln>
            <a:noFill/>
          </a:ln>
        </p:spPr>
      </p:pic>
      <p:pic>
        <p:nvPicPr>
          <p:cNvPr id="70" name="Google Shape;70;p13"/>
          <p:cNvPicPr preferRelativeResize="0"/>
          <p:nvPr/>
        </p:nvPicPr>
        <p:blipFill rotWithShape="1">
          <a:blip r:embed="rId5">
            <a:alphaModFix/>
          </a:blip>
          <a:srcRect b="0" l="0" r="0" t="0"/>
          <a:stretch/>
        </p:blipFill>
        <p:spPr>
          <a:xfrm>
            <a:off x="3996172" y="2991971"/>
            <a:ext cx="1039064" cy="530333"/>
          </a:xfrm>
          <a:prstGeom prst="rect">
            <a:avLst/>
          </a:prstGeom>
          <a:noFill/>
          <a:ln>
            <a:noFill/>
          </a:ln>
        </p:spPr>
      </p:pic>
      <p:pic>
        <p:nvPicPr>
          <p:cNvPr id="71" name="Google Shape;71;p13"/>
          <p:cNvPicPr preferRelativeResize="0"/>
          <p:nvPr/>
        </p:nvPicPr>
        <p:blipFill>
          <a:blip r:embed="rId6">
            <a:alphaModFix/>
          </a:blip>
          <a:stretch>
            <a:fillRect/>
          </a:stretch>
        </p:blipFill>
        <p:spPr>
          <a:xfrm>
            <a:off x="5182747" y="2886275"/>
            <a:ext cx="705247" cy="692676"/>
          </a:xfrm>
          <a:prstGeom prst="rect">
            <a:avLst/>
          </a:prstGeom>
          <a:noFill/>
          <a:ln>
            <a:noFill/>
          </a:ln>
        </p:spPr>
      </p:pic>
      <p:pic>
        <p:nvPicPr>
          <p:cNvPr id="72" name="Google Shape;72;p13"/>
          <p:cNvPicPr preferRelativeResize="0"/>
          <p:nvPr/>
        </p:nvPicPr>
        <p:blipFill>
          <a:blip r:embed="rId7">
            <a:alphaModFix/>
          </a:blip>
          <a:stretch>
            <a:fillRect/>
          </a:stretch>
        </p:blipFill>
        <p:spPr>
          <a:xfrm>
            <a:off x="3143414" y="2904366"/>
            <a:ext cx="705247" cy="6753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
        <p:nvSpPr>
          <p:cNvPr id="131" name="Google Shape;131;p22"/>
          <p:cNvSpPr txBox="1"/>
          <p:nvPr>
            <p:ph idx="1" type="body"/>
          </p:nvPr>
        </p:nvSpPr>
        <p:spPr>
          <a:xfrm>
            <a:off x="311700" y="1266325"/>
            <a:ext cx="7617000" cy="3302700"/>
          </a:xfrm>
          <a:prstGeom prst="rect">
            <a:avLst/>
          </a:prstGeom>
        </p:spPr>
        <p:txBody>
          <a:bodyPr anchorCtr="0" anchor="t" bIns="91425" lIns="91425" spcFirstLastPara="1" rIns="91425" wrap="square" tIns="91425">
            <a:normAutofit lnSpcReduction="20000"/>
          </a:bodyPr>
          <a:lstStyle/>
          <a:p>
            <a:pPr indent="-336550" lvl="0" marL="457200" rtl="0" algn="l">
              <a:lnSpc>
                <a:spcPct val="200000"/>
              </a:lnSpc>
              <a:spcBef>
                <a:spcPts val="0"/>
              </a:spcBef>
              <a:spcAft>
                <a:spcPts val="0"/>
              </a:spcAft>
              <a:buClr>
                <a:srgbClr val="000000"/>
              </a:buClr>
              <a:buSzPts val="1700"/>
              <a:buChar char="-"/>
            </a:pPr>
            <a:r>
              <a:rPr lang="en-GB" sz="1700">
                <a:solidFill>
                  <a:srgbClr val="000000"/>
                </a:solidFill>
              </a:rPr>
              <a:t>Go through Second half of the week 1 curriculum</a:t>
            </a:r>
            <a:endParaRPr sz="1700">
              <a:solidFill>
                <a:srgbClr val="000000"/>
              </a:solidFill>
            </a:endParaRPr>
          </a:p>
          <a:p>
            <a:pPr indent="-336550" lvl="0" marL="457200" rtl="0" algn="l">
              <a:lnSpc>
                <a:spcPct val="200000"/>
              </a:lnSpc>
              <a:spcBef>
                <a:spcPts val="0"/>
              </a:spcBef>
              <a:spcAft>
                <a:spcPts val="0"/>
              </a:spcAft>
              <a:buClr>
                <a:srgbClr val="000000"/>
              </a:buClr>
              <a:buSzPts val="1700"/>
              <a:buChar char="-"/>
            </a:pPr>
            <a:r>
              <a:rPr lang="en-GB" sz="1700">
                <a:solidFill>
                  <a:srgbClr val="000000"/>
                </a:solidFill>
                <a:highlight>
                  <a:srgbClr val="FFFFFF"/>
                </a:highlight>
              </a:rPr>
              <a:t>Types of Research &amp; Survey Methods</a:t>
            </a:r>
            <a:endParaRPr sz="1700">
              <a:solidFill>
                <a:srgbClr val="000000"/>
              </a:solidFill>
              <a:highlight>
                <a:srgbClr val="FFFFFF"/>
              </a:highlight>
            </a:endParaRPr>
          </a:p>
          <a:p>
            <a:pPr indent="-336550" lvl="0" marL="457200" rtl="0" algn="l">
              <a:lnSpc>
                <a:spcPct val="200000"/>
              </a:lnSpc>
              <a:spcBef>
                <a:spcPts val="0"/>
              </a:spcBef>
              <a:spcAft>
                <a:spcPts val="0"/>
              </a:spcAft>
              <a:buClr>
                <a:srgbClr val="000000"/>
              </a:buClr>
              <a:buSzPts val="1700"/>
              <a:buChar char="-"/>
            </a:pPr>
            <a:r>
              <a:rPr lang="en-GB" sz="1700">
                <a:solidFill>
                  <a:srgbClr val="000000"/>
                </a:solidFill>
                <a:highlight>
                  <a:srgbClr val="FFFFFF"/>
                </a:highlight>
              </a:rPr>
              <a:t>Identifying Key Stakeholders for your survey</a:t>
            </a:r>
            <a:endParaRPr sz="1700">
              <a:solidFill>
                <a:srgbClr val="000000"/>
              </a:solidFill>
              <a:highlight>
                <a:srgbClr val="FFFFFF"/>
              </a:highlight>
            </a:endParaRPr>
          </a:p>
          <a:p>
            <a:pPr indent="-336550" lvl="0" marL="457200" rtl="0" algn="l">
              <a:lnSpc>
                <a:spcPct val="200000"/>
              </a:lnSpc>
              <a:spcBef>
                <a:spcPts val="0"/>
              </a:spcBef>
              <a:spcAft>
                <a:spcPts val="0"/>
              </a:spcAft>
              <a:buClr>
                <a:srgbClr val="000000"/>
              </a:buClr>
              <a:buSzPts val="1700"/>
              <a:buChar char="-"/>
            </a:pPr>
            <a:r>
              <a:rPr lang="en-GB" sz="1700">
                <a:solidFill>
                  <a:srgbClr val="000000"/>
                </a:solidFill>
                <a:highlight>
                  <a:srgbClr val="FFFFFF"/>
                </a:highlight>
              </a:rPr>
              <a:t>Introduction to tools for data collection</a:t>
            </a:r>
            <a:endParaRPr sz="1700">
              <a:solidFill>
                <a:srgbClr val="000000"/>
              </a:solidFill>
              <a:highlight>
                <a:srgbClr val="FFFFFF"/>
              </a:highlight>
            </a:endParaRPr>
          </a:p>
          <a:p>
            <a:pPr indent="-336550" lvl="0" marL="457200" rtl="0" algn="l">
              <a:lnSpc>
                <a:spcPct val="200000"/>
              </a:lnSpc>
              <a:spcBef>
                <a:spcPts val="0"/>
              </a:spcBef>
              <a:spcAft>
                <a:spcPts val="0"/>
              </a:spcAft>
              <a:buClr>
                <a:srgbClr val="000000"/>
              </a:buClr>
              <a:buSzPts val="1700"/>
              <a:buChar char="-"/>
            </a:pPr>
            <a:r>
              <a:rPr lang="en-GB" sz="1700">
                <a:solidFill>
                  <a:srgbClr val="000000"/>
                </a:solidFill>
                <a:highlight>
                  <a:srgbClr val="FFFFFF"/>
                </a:highlight>
              </a:rPr>
              <a:t>Identify key questions and tools for data collection</a:t>
            </a:r>
            <a:endParaRPr sz="1700">
              <a:solidFill>
                <a:srgbClr val="000000"/>
              </a:solidFill>
              <a:highlight>
                <a:srgbClr val="FFFFFF"/>
              </a:highlight>
            </a:endParaRPr>
          </a:p>
          <a:p>
            <a:pPr indent="-336550" lvl="0" marL="457200" rtl="0" algn="l">
              <a:lnSpc>
                <a:spcPct val="200000"/>
              </a:lnSpc>
              <a:spcBef>
                <a:spcPts val="0"/>
              </a:spcBef>
              <a:spcAft>
                <a:spcPts val="0"/>
              </a:spcAft>
              <a:buClr>
                <a:srgbClr val="000000"/>
              </a:buClr>
              <a:buSzPts val="1700"/>
              <a:buChar char="-"/>
            </a:pPr>
            <a:r>
              <a:rPr lang="en-GB" sz="1700">
                <a:solidFill>
                  <a:srgbClr val="000000"/>
                </a:solidFill>
                <a:highlight>
                  <a:srgbClr val="FFFFFF"/>
                </a:highlight>
              </a:rPr>
              <a:t>Guide Actions </a:t>
            </a:r>
            <a:endParaRPr sz="1700">
              <a:solidFill>
                <a:srgbClr val="000000"/>
              </a:solidFill>
              <a:highlight>
                <a:srgbClr val="FFFFFF"/>
              </a:highlight>
            </a:endParaRPr>
          </a:p>
          <a:p>
            <a:pPr indent="-336550" lvl="0" marL="457200" rtl="0" algn="l">
              <a:lnSpc>
                <a:spcPct val="200000"/>
              </a:lnSpc>
              <a:spcBef>
                <a:spcPts val="0"/>
              </a:spcBef>
              <a:spcAft>
                <a:spcPts val="0"/>
              </a:spcAft>
              <a:buClr>
                <a:srgbClr val="000000"/>
              </a:buClr>
              <a:buSzPts val="1700"/>
              <a:buChar char="-"/>
            </a:pPr>
            <a:r>
              <a:rPr lang="en-GB" sz="1700">
                <a:solidFill>
                  <a:srgbClr val="000000"/>
                </a:solidFill>
                <a:highlight>
                  <a:srgbClr val="FFFFFF"/>
                </a:highlight>
              </a:rPr>
              <a:t>Look at topics for Week 1 and 2 of student curriculum</a:t>
            </a:r>
            <a:endParaRPr sz="1700">
              <a:solidFill>
                <a:srgbClr val="000000"/>
              </a:solidFill>
              <a:highlight>
                <a:srgbClr val="FFFFFF"/>
              </a:highlight>
            </a:endParaRPr>
          </a:p>
        </p:txBody>
      </p:sp>
      <p:pic>
        <p:nvPicPr>
          <p:cNvPr id="132" name="Google Shape;132;p22"/>
          <p:cNvPicPr preferRelativeResize="0"/>
          <p:nvPr/>
        </p:nvPicPr>
        <p:blipFill>
          <a:blip r:embed="rId3">
            <a:alphaModFix/>
          </a:blip>
          <a:stretch>
            <a:fillRect/>
          </a:stretch>
        </p:blipFill>
        <p:spPr>
          <a:xfrm>
            <a:off x="7928700" y="3301687"/>
            <a:ext cx="1509050" cy="21343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Let’s do an activity</a:t>
            </a:r>
            <a:endParaRPr/>
          </a:p>
        </p:txBody>
      </p:sp>
      <p:sp>
        <p:nvSpPr>
          <p:cNvPr id="138" name="Google Shape;138;p23"/>
          <p:cNvSpPr txBox="1"/>
          <p:nvPr/>
        </p:nvSpPr>
        <p:spPr>
          <a:xfrm>
            <a:off x="311700" y="1198325"/>
            <a:ext cx="4947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3"/>
              </a:rPr>
              <a:t>https://forms.gle/Pc3cGd3YVSMoGpbm8</a:t>
            </a:r>
            <a:endParaRPr/>
          </a:p>
          <a:p>
            <a:pPr indent="0" lvl="0" marL="0" rtl="0" algn="l">
              <a:spcBef>
                <a:spcPts val="0"/>
              </a:spcBef>
              <a:spcAft>
                <a:spcPts val="0"/>
              </a:spcAft>
              <a:buNone/>
            </a:pPr>
            <a:r>
              <a:t/>
            </a:r>
            <a:endParaRPr/>
          </a:p>
        </p:txBody>
      </p:sp>
      <p:sp>
        <p:nvSpPr>
          <p:cNvPr id="139" name="Google Shape;139;p23"/>
          <p:cNvSpPr txBox="1"/>
          <p:nvPr>
            <p:ph idx="1" type="body"/>
          </p:nvPr>
        </p:nvSpPr>
        <p:spPr>
          <a:xfrm>
            <a:off x="311700" y="1733550"/>
            <a:ext cx="7617000" cy="1197300"/>
          </a:xfrm>
          <a:prstGeom prst="rect">
            <a:avLst/>
          </a:prstGeom>
        </p:spPr>
        <p:txBody>
          <a:bodyPr anchorCtr="0" anchor="t" bIns="91425" lIns="91425" spcFirstLastPara="1" rIns="91425" wrap="square" tIns="91425">
            <a:normAutofit lnSpcReduction="10000"/>
          </a:bodyPr>
          <a:lstStyle/>
          <a:p>
            <a:pPr indent="-323850" lvl="0" marL="457200" marR="0" rtl="0" algn="l">
              <a:lnSpc>
                <a:spcPct val="115000"/>
              </a:lnSpc>
              <a:spcBef>
                <a:spcPts val="0"/>
              </a:spcBef>
              <a:spcAft>
                <a:spcPts val="0"/>
              </a:spcAft>
              <a:buClr>
                <a:srgbClr val="000000"/>
              </a:buClr>
              <a:buSzPts val="1500"/>
              <a:buChar char="-"/>
            </a:pPr>
            <a:r>
              <a:rPr lang="en-GB" sz="1500">
                <a:solidFill>
                  <a:srgbClr val="000000"/>
                </a:solidFill>
              </a:rPr>
              <a:t>Click on the link</a:t>
            </a:r>
            <a:endParaRPr sz="1500">
              <a:solidFill>
                <a:srgbClr val="000000"/>
              </a:solidFill>
            </a:endParaRPr>
          </a:p>
          <a:p>
            <a:pPr indent="-323850" lvl="0" marL="457200" marR="0" rtl="0" algn="l">
              <a:lnSpc>
                <a:spcPct val="115000"/>
              </a:lnSpc>
              <a:spcBef>
                <a:spcPts val="0"/>
              </a:spcBef>
              <a:spcAft>
                <a:spcPts val="0"/>
              </a:spcAft>
              <a:buClr>
                <a:srgbClr val="000000"/>
              </a:buClr>
              <a:buSzPts val="1500"/>
              <a:buChar char="-"/>
            </a:pPr>
            <a:r>
              <a:rPr lang="en-GB" sz="1500">
                <a:solidFill>
                  <a:srgbClr val="000000"/>
                </a:solidFill>
              </a:rPr>
              <a:t>Share in your responses </a:t>
            </a:r>
            <a:endParaRPr sz="1500">
              <a:solidFill>
                <a:srgbClr val="000000"/>
              </a:solidFill>
            </a:endParaRPr>
          </a:p>
          <a:p>
            <a:pPr indent="-323850" lvl="0" marL="457200" marR="0" rtl="0" algn="l">
              <a:lnSpc>
                <a:spcPct val="115000"/>
              </a:lnSpc>
              <a:spcBef>
                <a:spcPts val="0"/>
              </a:spcBef>
              <a:spcAft>
                <a:spcPts val="0"/>
              </a:spcAft>
              <a:buClr>
                <a:srgbClr val="000000"/>
              </a:buClr>
              <a:buSzPts val="1500"/>
              <a:buChar char="-"/>
            </a:pPr>
            <a:r>
              <a:rPr lang="en-GB" sz="1500">
                <a:solidFill>
                  <a:srgbClr val="000000"/>
                </a:solidFill>
              </a:rPr>
              <a:t>10 mins to respond</a:t>
            </a:r>
            <a:endParaRPr sz="1500">
              <a:solidFill>
                <a:srgbClr val="000000"/>
              </a:solidFill>
            </a:endParaRPr>
          </a:p>
          <a:p>
            <a:pPr indent="-323850" lvl="0" marL="457200" marR="0" rtl="0" algn="l">
              <a:lnSpc>
                <a:spcPct val="115000"/>
              </a:lnSpc>
              <a:spcBef>
                <a:spcPts val="0"/>
              </a:spcBef>
              <a:spcAft>
                <a:spcPts val="0"/>
              </a:spcAft>
              <a:buClr>
                <a:srgbClr val="000000"/>
              </a:buClr>
              <a:buSzPts val="1500"/>
              <a:buChar char="-"/>
            </a:pPr>
            <a:r>
              <a:rPr lang="en-GB" sz="1500">
                <a:solidFill>
                  <a:srgbClr val="000000"/>
                </a:solidFill>
              </a:rPr>
              <a:t>Time’s Up</a:t>
            </a:r>
            <a:endParaRPr sz="15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do you think happened now? </a:t>
            </a:r>
            <a:r>
              <a:rPr lang="en-GB"/>
              <a:t> </a:t>
            </a:r>
            <a:r>
              <a:rPr b="0" lang="en-GB" sz="2700">
                <a:solidFill>
                  <a:srgbClr val="1155CC"/>
                </a:solidFill>
              </a:rPr>
              <a:t>(Comment on chat…) </a:t>
            </a:r>
            <a:endParaRPr b="0" sz="2700">
              <a:solidFill>
                <a:srgbClr val="1155CC"/>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5" name="Google Shape;145;p24"/>
          <p:cNvSpPr txBox="1"/>
          <p:nvPr/>
        </p:nvSpPr>
        <p:spPr>
          <a:xfrm>
            <a:off x="378275" y="1175975"/>
            <a:ext cx="4947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3"/>
              </a:rPr>
              <a:t>https://forms.gle/Pc3cGd3YVSMoGpbm8</a:t>
            </a:r>
            <a:endParaRPr/>
          </a:p>
          <a:p>
            <a:pPr indent="0" lvl="0" marL="0" rtl="0" algn="l">
              <a:spcBef>
                <a:spcPts val="0"/>
              </a:spcBef>
              <a:spcAft>
                <a:spcPts val="0"/>
              </a:spcAft>
              <a:buNone/>
            </a:pPr>
            <a:r>
              <a:t/>
            </a:r>
            <a:endParaRPr/>
          </a:p>
        </p:txBody>
      </p:sp>
      <p:sp>
        <p:nvSpPr>
          <p:cNvPr id="146" name="Google Shape;146;p24"/>
          <p:cNvSpPr txBox="1"/>
          <p:nvPr>
            <p:ph idx="1" type="body"/>
          </p:nvPr>
        </p:nvSpPr>
        <p:spPr>
          <a:xfrm>
            <a:off x="311700" y="1809750"/>
            <a:ext cx="7617000" cy="1197300"/>
          </a:xfrm>
          <a:prstGeom prst="rect">
            <a:avLst/>
          </a:prstGeom>
        </p:spPr>
        <p:txBody>
          <a:bodyPr anchorCtr="0" anchor="t" bIns="91425" lIns="91425" spcFirstLastPara="1" rIns="91425" wrap="square" tIns="91425">
            <a:normAutofit/>
          </a:bodyPr>
          <a:lstStyle/>
          <a:p>
            <a:pPr indent="-323850" lvl="0" marL="457200" marR="0" rtl="0" algn="l">
              <a:lnSpc>
                <a:spcPct val="115000"/>
              </a:lnSpc>
              <a:spcBef>
                <a:spcPts val="0"/>
              </a:spcBef>
              <a:spcAft>
                <a:spcPts val="0"/>
              </a:spcAft>
              <a:buClr>
                <a:srgbClr val="000000"/>
              </a:buClr>
              <a:buSzPts val="1500"/>
              <a:buChar char="-"/>
            </a:pPr>
            <a:r>
              <a:rPr lang="en-GB" sz="1500">
                <a:solidFill>
                  <a:srgbClr val="000000"/>
                </a:solidFill>
              </a:rPr>
              <a:t>Respond by unmuting or using the chat box</a:t>
            </a:r>
            <a:endParaRPr sz="1500">
              <a:solidFill>
                <a:srgbClr val="000000"/>
              </a:solidFill>
            </a:endParaRPr>
          </a:p>
          <a:p>
            <a:pPr indent="0" lvl="0" marL="914400" marR="0" rtl="0" algn="l">
              <a:lnSpc>
                <a:spcPct val="115000"/>
              </a:lnSpc>
              <a:spcBef>
                <a:spcPts val="0"/>
              </a:spcBef>
              <a:spcAft>
                <a:spcPts val="0"/>
              </a:spcAft>
              <a:buNone/>
            </a:pPr>
            <a:r>
              <a:t/>
            </a:r>
            <a:endParaRPr sz="1500">
              <a:solidFill>
                <a:srgbClr val="000000"/>
              </a:solidFill>
            </a:endParaRPr>
          </a:p>
        </p:txBody>
      </p:sp>
      <p:sp>
        <p:nvSpPr>
          <p:cNvPr id="147" name="Google Shape;147;p24"/>
          <p:cNvSpPr txBox="1"/>
          <p:nvPr/>
        </p:nvSpPr>
        <p:spPr>
          <a:xfrm>
            <a:off x="952150" y="2767525"/>
            <a:ext cx="6433800" cy="9696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GB" sz="1500">
                <a:solidFill>
                  <a:schemeClr val="accent1"/>
                </a:solidFill>
                <a:latin typeface="Open Sans"/>
                <a:ea typeface="Open Sans"/>
                <a:cs typeface="Open Sans"/>
                <a:sym typeface="Open Sans"/>
              </a:rPr>
              <a:t>This was an example of a survey around the teachers who are a part of this training and  their demographic. With the data received we got to know a few things.</a:t>
            </a:r>
            <a:endParaRPr sz="1500">
              <a:solidFill>
                <a:schemeClr val="accent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are </a:t>
            </a:r>
            <a:r>
              <a:rPr lang="en-GB"/>
              <a:t>the</a:t>
            </a:r>
            <a:r>
              <a:rPr lang="en-GB"/>
              <a:t> things you see in this analysis</a:t>
            </a:r>
            <a:r>
              <a:rPr lang="en-GB"/>
              <a:t>  </a:t>
            </a:r>
            <a:r>
              <a:rPr b="0" lang="en-GB" sz="2700">
                <a:solidFill>
                  <a:srgbClr val="1155CC"/>
                </a:solidFill>
              </a:rPr>
              <a:t>(Comment on chat…) </a:t>
            </a:r>
            <a:endParaRPr b="0" sz="2700">
              <a:solidFill>
                <a:srgbClr val="1155CC"/>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3" name="Google Shape;153;p25"/>
          <p:cNvSpPr txBox="1"/>
          <p:nvPr/>
        </p:nvSpPr>
        <p:spPr>
          <a:xfrm>
            <a:off x="378275" y="1556975"/>
            <a:ext cx="4947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3"/>
              </a:rPr>
              <a:t>https://forms.gle/Pc3cGd3YVSMoGpbm8</a:t>
            </a:r>
            <a:endParaRPr/>
          </a:p>
          <a:p>
            <a:pPr indent="0" lvl="0" marL="0" rtl="0" algn="l">
              <a:spcBef>
                <a:spcPts val="0"/>
              </a:spcBef>
              <a:spcAft>
                <a:spcPts val="0"/>
              </a:spcAft>
              <a:buNone/>
            </a:pPr>
            <a:r>
              <a:t/>
            </a:r>
            <a:endParaRPr/>
          </a:p>
        </p:txBody>
      </p:sp>
      <p:sp>
        <p:nvSpPr>
          <p:cNvPr id="154" name="Google Shape;154;p25"/>
          <p:cNvSpPr txBox="1"/>
          <p:nvPr>
            <p:ph idx="1" type="body"/>
          </p:nvPr>
        </p:nvSpPr>
        <p:spPr>
          <a:xfrm>
            <a:off x="311700" y="2114550"/>
            <a:ext cx="5116500" cy="1809900"/>
          </a:xfrm>
          <a:prstGeom prst="rect">
            <a:avLst/>
          </a:prstGeom>
        </p:spPr>
        <p:txBody>
          <a:bodyPr anchorCtr="0" anchor="t" bIns="91425" lIns="91425" spcFirstLastPara="1" rIns="91425" wrap="square" tIns="91425">
            <a:normAutofit fontScale="92500" lnSpcReduction="20000"/>
          </a:bodyPr>
          <a:lstStyle/>
          <a:p>
            <a:pPr indent="-316706" lvl="0" marL="457200" marR="0" rtl="0" algn="l">
              <a:lnSpc>
                <a:spcPct val="115000"/>
              </a:lnSpc>
              <a:spcBef>
                <a:spcPts val="0"/>
              </a:spcBef>
              <a:spcAft>
                <a:spcPts val="0"/>
              </a:spcAft>
              <a:buClr>
                <a:srgbClr val="000000"/>
              </a:buClr>
              <a:buSzPct val="100000"/>
              <a:buChar char="-"/>
            </a:pPr>
            <a:r>
              <a:rPr lang="en-GB" sz="1500">
                <a:solidFill>
                  <a:srgbClr val="000000"/>
                </a:solidFill>
              </a:rPr>
              <a:t>Let’s take a look at the data </a:t>
            </a:r>
            <a:r>
              <a:rPr lang="en-GB" sz="1500">
                <a:solidFill>
                  <a:srgbClr val="000000"/>
                </a:solidFill>
              </a:rPr>
              <a:t>received</a:t>
            </a:r>
            <a:endParaRPr sz="1500">
              <a:solidFill>
                <a:srgbClr val="000000"/>
              </a:solidFill>
            </a:endParaRPr>
          </a:p>
          <a:p>
            <a:pPr indent="0" lvl="0" marL="457200" marR="0" rtl="0" algn="l">
              <a:lnSpc>
                <a:spcPct val="115000"/>
              </a:lnSpc>
              <a:spcBef>
                <a:spcPts val="0"/>
              </a:spcBef>
              <a:spcAft>
                <a:spcPts val="0"/>
              </a:spcAft>
              <a:buNone/>
            </a:pPr>
            <a:r>
              <a:t/>
            </a:r>
            <a:endParaRPr sz="1500">
              <a:solidFill>
                <a:srgbClr val="000000"/>
              </a:solidFill>
            </a:endParaRPr>
          </a:p>
          <a:p>
            <a:pPr indent="-316706" lvl="0" marL="457200" marR="0" rtl="0" algn="l">
              <a:lnSpc>
                <a:spcPct val="115000"/>
              </a:lnSpc>
              <a:spcBef>
                <a:spcPts val="0"/>
              </a:spcBef>
              <a:spcAft>
                <a:spcPts val="0"/>
              </a:spcAft>
              <a:buClr>
                <a:srgbClr val="000000"/>
              </a:buClr>
              <a:buSzPct val="107142"/>
              <a:buChar char="-"/>
            </a:pPr>
            <a:r>
              <a:rPr lang="en-GB" sz="1400" u="sng">
                <a:solidFill>
                  <a:schemeClr val="hlink"/>
                </a:solidFill>
                <a:latin typeface="Arial"/>
                <a:ea typeface="Arial"/>
                <a:cs typeface="Arial"/>
                <a:sym typeface="Arial"/>
                <a:hlinkClick r:id="rId4"/>
              </a:rPr>
              <a:t>https://docs.google.com/forms/d/1f0ACcE5pqaoILCyH2K_GYM2IEiNyyJAQgEUZ18w9qiA/edit#responses</a:t>
            </a:r>
            <a:endParaRPr sz="1400">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t/>
            </a:r>
            <a:endParaRPr sz="1400">
              <a:solidFill>
                <a:srgbClr val="000000"/>
              </a:solidFill>
              <a:latin typeface="Arial"/>
              <a:ea typeface="Arial"/>
              <a:cs typeface="Arial"/>
              <a:sym typeface="Arial"/>
            </a:endParaRPr>
          </a:p>
          <a:p>
            <a:pPr indent="-316706" lvl="0" marL="457200" marR="0" rtl="0" algn="l">
              <a:lnSpc>
                <a:spcPct val="115000"/>
              </a:lnSpc>
              <a:spcBef>
                <a:spcPts val="0"/>
              </a:spcBef>
              <a:spcAft>
                <a:spcPts val="0"/>
              </a:spcAft>
              <a:buClr>
                <a:srgbClr val="000000"/>
              </a:buClr>
              <a:buSzPct val="100000"/>
              <a:buChar char="-"/>
            </a:pPr>
            <a:r>
              <a:rPr lang="en-GB" sz="1500">
                <a:solidFill>
                  <a:srgbClr val="000000"/>
                </a:solidFill>
              </a:rPr>
              <a:t>Take 3 mins and note down What are some of your findings</a:t>
            </a:r>
            <a:endParaRPr sz="1500">
              <a:solidFill>
                <a:srgbClr val="000000"/>
              </a:solidFill>
            </a:endParaRPr>
          </a:p>
          <a:p>
            <a:pPr indent="0" lvl="0" marL="0" marR="0" rtl="0" algn="l">
              <a:lnSpc>
                <a:spcPct val="115000"/>
              </a:lnSpc>
              <a:spcBef>
                <a:spcPts val="0"/>
              </a:spcBef>
              <a:spcAft>
                <a:spcPts val="0"/>
              </a:spcAft>
              <a:buNone/>
            </a:pPr>
            <a:r>
              <a:t/>
            </a:r>
            <a:endParaRPr sz="1500">
              <a:solidFill>
                <a:srgbClr val="000000"/>
              </a:solidFill>
            </a:endParaRPr>
          </a:p>
        </p:txBody>
      </p:sp>
      <p:pic>
        <p:nvPicPr>
          <p:cNvPr id="155" name="Google Shape;155;p25"/>
          <p:cNvPicPr preferRelativeResize="0"/>
          <p:nvPr/>
        </p:nvPicPr>
        <p:blipFill rotWithShape="1">
          <a:blip r:embed="rId5">
            <a:alphaModFix/>
          </a:blip>
          <a:srcRect b="40827" l="34348" r="47549" t="35894"/>
          <a:stretch/>
        </p:blipFill>
        <p:spPr>
          <a:xfrm>
            <a:off x="4929925" y="3311850"/>
            <a:ext cx="2207510" cy="1548374"/>
          </a:xfrm>
          <a:prstGeom prst="rect">
            <a:avLst/>
          </a:prstGeom>
          <a:noFill/>
          <a:ln>
            <a:noFill/>
          </a:ln>
        </p:spPr>
      </p:pic>
      <p:pic>
        <p:nvPicPr>
          <p:cNvPr id="156" name="Google Shape;156;p25"/>
          <p:cNvPicPr preferRelativeResize="0"/>
          <p:nvPr/>
        </p:nvPicPr>
        <p:blipFill rotWithShape="1">
          <a:blip r:embed="rId5">
            <a:alphaModFix/>
          </a:blip>
          <a:srcRect b="11537" l="34073" r="47825" t="67730"/>
          <a:stretch/>
        </p:blipFill>
        <p:spPr>
          <a:xfrm>
            <a:off x="6780289" y="3467727"/>
            <a:ext cx="2207510" cy="1379027"/>
          </a:xfrm>
          <a:prstGeom prst="rect">
            <a:avLst/>
          </a:prstGeom>
          <a:noFill/>
          <a:ln>
            <a:noFill/>
          </a:ln>
        </p:spPr>
      </p:pic>
      <p:sp>
        <p:nvSpPr>
          <p:cNvPr id="157" name="Google Shape;157;p25"/>
          <p:cNvSpPr txBox="1"/>
          <p:nvPr/>
        </p:nvSpPr>
        <p:spPr>
          <a:xfrm>
            <a:off x="5892100" y="1651275"/>
            <a:ext cx="3000000" cy="13176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GB" sz="1600">
                <a:solidFill>
                  <a:schemeClr val="accent1"/>
                </a:solidFill>
                <a:latin typeface="Open Sans"/>
                <a:ea typeface="Open Sans"/>
                <a:cs typeface="Open Sans"/>
                <a:sym typeface="Open Sans"/>
              </a:rPr>
              <a:t>T</a:t>
            </a:r>
            <a:r>
              <a:rPr lang="en-GB" sz="1600">
                <a:solidFill>
                  <a:schemeClr val="accent1"/>
                </a:solidFill>
                <a:latin typeface="Open Sans"/>
                <a:ea typeface="Open Sans"/>
                <a:cs typeface="Open Sans"/>
                <a:sym typeface="Open Sans"/>
              </a:rPr>
              <a:t>his was a sample of an online survey, we will be going in depth about research and surveys today</a:t>
            </a:r>
            <a:endParaRPr sz="1600">
              <a:solidFill>
                <a:schemeClr val="accent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11700" y="2091300"/>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Thank you this was fun :)</a:t>
            </a:r>
            <a:endParaRPr/>
          </a:p>
        </p:txBody>
      </p:sp>
      <p:pic>
        <p:nvPicPr>
          <p:cNvPr id="163" name="Google Shape;163;p26"/>
          <p:cNvPicPr preferRelativeResize="0"/>
          <p:nvPr/>
        </p:nvPicPr>
        <p:blipFill>
          <a:blip r:embed="rId3">
            <a:alphaModFix/>
          </a:blip>
          <a:stretch>
            <a:fillRect/>
          </a:stretch>
        </p:blipFill>
        <p:spPr>
          <a:xfrm>
            <a:off x="6976625" y="2914775"/>
            <a:ext cx="2065551" cy="20655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879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Socio Economic Survey</a:t>
            </a:r>
            <a:endParaRPr/>
          </a:p>
        </p:txBody>
      </p:sp>
      <p:sp>
        <p:nvSpPr>
          <p:cNvPr id="169" name="Google Shape;169;p27"/>
          <p:cNvSpPr txBox="1"/>
          <p:nvPr>
            <p:ph type="title"/>
          </p:nvPr>
        </p:nvSpPr>
        <p:spPr>
          <a:xfrm>
            <a:off x="387900" y="1152425"/>
            <a:ext cx="8520600" cy="2427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0" lang="en-GB" sz="1100">
                <a:solidFill>
                  <a:srgbClr val="202124"/>
                </a:solidFill>
                <a:highlight>
                  <a:srgbClr val="FFFFFF"/>
                </a:highlight>
                <a:latin typeface="Open Sans"/>
                <a:ea typeface="Open Sans"/>
                <a:cs typeface="Open Sans"/>
                <a:sym typeface="Open Sans"/>
              </a:rPr>
              <a:t>A socio-economic survey is regarded as one of the most important sources of statistical data on household expenditure and income as well as other data on the status of housing, individual and household characteristics and living conditions.</a:t>
            </a:r>
            <a:endParaRPr b="0" sz="1100">
              <a:solidFill>
                <a:srgbClr val="202124"/>
              </a:solidFill>
              <a:highlight>
                <a:srgbClr val="FFFFFF"/>
              </a:highlight>
              <a:latin typeface="Open Sans"/>
              <a:ea typeface="Open Sans"/>
              <a:cs typeface="Open Sans"/>
              <a:sym typeface="Open Sans"/>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Open Sans"/>
              <a:ea typeface="Open Sans"/>
              <a:cs typeface="Open Sans"/>
              <a:sym typeface="Open Sans"/>
            </a:endParaRPr>
          </a:p>
          <a:p>
            <a:pPr indent="0" lvl="0" marL="0" rtl="0" algn="ctr">
              <a:lnSpc>
                <a:spcPct val="115000"/>
              </a:lnSpc>
              <a:spcBef>
                <a:spcPts val="0"/>
              </a:spcBef>
              <a:spcAft>
                <a:spcPts val="0"/>
              </a:spcAft>
              <a:buNone/>
            </a:pPr>
            <a:r>
              <a:rPr b="0" lang="en-GB" sz="1100">
                <a:solidFill>
                  <a:srgbClr val="202124"/>
                </a:solidFill>
                <a:highlight>
                  <a:srgbClr val="FFFFFF"/>
                </a:highlight>
                <a:latin typeface="Open Sans"/>
                <a:ea typeface="Open Sans"/>
                <a:cs typeface="Open Sans"/>
                <a:sym typeface="Open Sans"/>
              </a:rPr>
              <a:t>Factors include: </a:t>
            </a:r>
            <a:r>
              <a:rPr b="0" lang="en-GB" sz="1100">
                <a:solidFill>
                  <a:srgbClr val="202124"/>
                </a:solidFill>
                <a:highlight>
                  <a:srgbClr val="FFFFFF"/>
                </a:highlight>
                <a:latin typeface="Arial"/>
                <a:ea typeface="Arial"/>
                <a:cs typeface="Arial"/>
                <a:sym typeface="Arial"/>
              </a:rPr>
              <a:t>occupation, education, income, wealth and where someone lives</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rPr b="0" lang="en-GB" sz="1100">
                <a:solidFill>
                  <a:srgbClr val="202124"/>
                </a:solidFill>
                <a:highlight>
                  <a:srgbClr val="FFFFFF"/>
                </a:highlight>
                <a:latin typeface="Arial"/>
                <a:ea typeface="Arial"/>
                <a:cs typeface="Arial"/>
                <a:sym typeface="Arial"/>
              </a:rPr>
              <a:t>Socio-economic survey tools are designed to collect information as a means of improving understanding of local resource management systems, resource use and the relative importance of resources for households and villages</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rPr b="0" lang="en-GB" sz="1100">
                <a:solidFill>
                  <a:srgbClr val="202124"/>
                </a:solidFill>
                <a:highlight>
                  <a:srgbClr val="FFFFFF"/>
                </a:highlight>
                <a:latin typeface="Arial"/>
                <a:ea typeface="Arial"/>
                <a:cs typeface="Arial"/>
                <a:sym typeface="Arial"/>
              </a:rPr>
              <a:t>Students survey work will be accounted as socio-economic data to aid community development and growth.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rPr lang="en-GB" sz="1100">
                <a:highlight>
                  <a:srgbClr val="FFFFFF"/>
                </a:highlight>
                <a:latin typeface="Open Sans"/>
                <a:ea typeface="Open Sans"/>
                <a:cs typeface="Open Sans"/>
                <a:sym typeface="Open Sans"/>
              </a:rPr>
              <a:t> </a:t>
            </a:r>
            <a:endParaRPr sz="1100">
              <a:highlight>
                <a:srgbClr val="FFFFFF"/>
              </a:highlight>
              <a:latin typeface="Open Sans"/>
              <a:ea typeface="Open Sans"/>
              <a:cs typeface="Open Sans"/>
              <a:sym typeface="Open Sans"/>
            </a:endParaRPr>
          </a:p>
          <a:p>
            <a:pPr indent="0" lvl="0" marL="0" rtl="0" algn="ctr">
              <a:lnSpc>
                <a:spcPct val="115000"/>
              </a:lnSpc>
              <a:spcBef>
                <a:spcPts val="0"/>
              </a:spcBef>
              <a:spcAft>
                <a:spcPts val="0"/>
              </a:spcAft>
              <a:buNone/>
            </a:pPr>
            <a:r>
              <a:t/>
            </a:r>
            <a:endParaRPr b="0" sz="1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Open Sans"/>
              <a:ea typeface="Open Sans"/>
              <a:cs typeface="Open Sans"/>
              <a:sym typeface="Open Sans"/>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Open Sans"/>
              <a:ea typeface="Open Sans"/>
              <a:cs typeface="Open Sans"/>
              <a:sym typeface="Open Sans"/>
            </a:endParaRPr>
          </a:p>
        </p:txBody>
      </p:sp>
      <p:pic>
        <p:nvPicPr>
          <p:cNvPr id="170" name="Google Shape;170;p27"/>
          <p:cNvPicPr preferRelativeResize="0"/>
          <p:nvPr/>
        </p:nvPicPr>
        <p:blipFill rotWithShape="1">
          <a:blip r:embed="rId3">
            <a:alphaModFix/>
          </a:blip>
          <a:srcRect b="2012" l="3170" r="4654" t="33470"/>
          <a:stretch/>
        </p:blipFill>
        <p:spPr>
          <a:xfrm>
            <a:off x="6921175" y="3372975"/>
            <a:ext cx="2057750" cy="1492576"/>
          </a:xfrm>
          <a:prstGeom prst="rect">
            <a:avLst/>
          </a:prstGeom>
          <a:noFill/>
          <a:ln>
            <a:noFill/>
          </a:ln>
        </p:spPr>
      </p:pic>
      <p:pic>
        <p:nvPicPr>
          <p:cNvPr id="171" name="Google Shape;171;p27"/>
          <p:cNvPicPr preferRelativeResize="0"/>
          <p:nvPr/>
        </p:nvPicPr>
        <p:blipFill rotWithShape="1">
          <a:blip r:embed="rId3">
            <a:alphaModFix/>
          </a:blip>
          <a:srcRect b="65009" l="-3251" r="32263" t="1739"/>
          <a:stretch/>
        </p:blipFill>
        <p:spPr>
          <a:xfrm>
            <a:off x="198525" y="3668825"/>
            <a:ext cx="2364975" cy="114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idx="1" type="body"/>
          </p:nvPr>
        </p:nvSpPr>
        <p:spPr>
          <a:xfrm>
            <a:off x="311700" y="675725"/>
            <a:ext cx="8520600" cy="38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chemeClr val="accent1"/>
                </a:solidFill>
                <a:highlight>
                  <a:srgbClr val="FFFFFF"/>
                </a:highlight>
              </a:rPr>
              <a:t>Socio </a:t>
            </a:r>
            <a:r>
              <a:rPr b="1" lang="en-GB" sz="1500">
                <a:solidFill>
                  <a:schemeClr val="accent1"/>
                </a:solidFill>
                <a:highlight>
                  <a:srgbClr val="FFFFFF"/>
                </a:highlight>
              </a:rPr>
              <a:t>Economic Surveys as Secondary Research: </a:t>
            </a:r>
            <a:endParaRPr b="1" sz="1500">
              <a:solidFill>
                <a:schemeClr val="accent1"/>
              </a:solidFill>
              <a:highlight>
                <a:srgbClr val="FFFFFF"/>
              </a:highlight>
            </a:endParaRPr>
          </a:p>
          <a:p>
            <a:pPr indent="0" lvl="0" marL="0" rtl="0" algn="l">
              <a:spcBef>
                <a:spcPts val="0"/>
              </a:spcBef>
              <a:spcAft>
                <a:spcPts val="0"/>
              </a:spcAft>
              <a:buNone/>
            </a:pPr>
            <a:r>
              <a:t/>
            </a:r>
            <a:endParaRPr sz="1500">
              <a:solidFill>
                <a:srgbClr val="000000"/>
              </a:solidFill>
              <a:latin typeface="Arial"/>
              <a:ea typeface="Arial"/>
              <a:cs typeface="Arial"/>
              <a:sym typeface="Arial"/>
            </a:endParaRPr>
          </a:p>
          <a:p>
            <a:pPr indent="0" lvl="0" marL="0" rtl="0" algn="l">
              <a:spcBef>
                <a:spcPts val="0"/>
              </a:spcBef>
              <a:spcAft>
                <a:spcPts val="0"/>
              </a:spcAft>
              <a:buNone/>
            </a:pPr>
            <a:r>
              <a:t/>
            </a:r>
            <a:endParaRPr sz="1500">
              <a:solidFill>
                <a:srgbClr val="202124"/>
              </a:solidFill>
              <a:highlight>
                <a:srgbClr val="FFFFFF"/>
              </a:highlight>
              <a:latin typeface="Arial"/>
              <a:ea typeface="Arial"/>
              <a:cs typeface="Arial"/>
              <a:sym typeface="Arial"/>
            </a:endParaRPr>
          </a:p>
        </p:txBody>
      </p:sp>
      <p:sp>
        <p:nvSpPr>
          <p:cNvPr id="177" name="Google Shape;177;p28"/>
          <p:cNvSpPr txBox="1"/>
          <p:nvPr/>
        </p:nvSpPr>
        <p:spPr>
          <a:xfrm>
            <a:off x="371500" y="1107300"/>
            <a:ext cx="8021400" cy="308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solidFill>
                  <a:srgbClr val="212529"/>
                </a:solidFill>
                <a:highlight>
                  <a:srgbClr val="FFFFFF"/>
                </a:highlight>
                <a:latin typeface="Open Sans"/>
                <a:ea typeface="Open Sans"/>
                <a:cs typeface="Open Sans"/>
                <a:sym typeface="Open Sans"/>
              </a:rPr>
              <a:t>The National Sample Survey Office (NSSO) conducts nationwide sample surveys relating to various socio-economic topics to collect data for planning and policy formulation. </a:t>
            </a:r>
            <a:endParaRPr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They are in  the form of Rounds</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Each Round being normally of one-year duration and occasionally for a period of six months. </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In this cycle - 1 year is devoted to Land and Livestock Holdings, Debt and Investment</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1 year to Social Consumption (education, health care, etc.)</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2 years to quinquennial (every 5 years) surveys on household consumer expenditure, employment &amp; unemployment situation </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4 years to non-agricultural enterprises, namely, manufacturing, trade and services in the unorganized sector.</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Last  2 years are for open Rounds in which subjects of current/special interest on the demand of Central Ministries, State Governments and research organizations are covered.</a:t>
            </a:r>
            <a:endParaRPr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0"/>
              </a:spcBef>
              <a:spcAft>
                <a:spcPts val="1200"/>
              </a:spcAft>
              <a:buNone/>
            </a:pPr>
            <a:r>
              <a:rPr lang="en-GB" sz="1100">
                <a:solidFill>
                  <a:srgbClr val="212529"/>
                </a:solidFill>
                <a:highlight>
                  <a:srgbClr val="FFFFFF"/>
                </a:highlight>
                <a:latin typeface="Open Sans"/>
                <a:ea typeface="Open Sans"/>
                <a:cs typeface="Open Sans"/>
                <a:sym typeface="Open Sans"/>
              </a:rPr>
              <a:t>The Government of India along with NITI Aayog, State Governments and other ministries publish various report across different sectors measuring various aspects.</a:t>
            </a:r>
            <a:endParaRPr sz="11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idx="1" type="body"/>
          </p:nvPr>
        </p:nvSpPr>
        <p:spPr>
          <a:xfrm>
            <a:off x="442675" y="700150"/>
            <a:ext cx="2949600" cy="3972600"/>
          </a:xfrm>
          <a:prstGeom prst="rect">
            <a:avLst/>
          </a:prstGeom>
        </p:spPr>
        <p:txBody>
          <a:bodyPr anchorCtr="0" anchor="t" bIns="91425" lIns="91425" spcFirstLastPara="1" rIns="91425" wrap="square" tIns="91425">
            <a:noAutofit/>
          </a:bodyPr>
          <a:lstStyle/>
          <a:p>
            <a:pPr indent="0" lvl="0" marL="0" rtl="0" algn="l">
              <a:lnSpc>
                <a:spcPct val="180000"/>
              </a:lnSpc>
              <a:spcBef>
                <a:spcPts val="0"/>
              </a:spcBef>
              <a:spcAft>
                <a:spcPts val="0"/>
              </a:spcAft>
              <a:buNone/>
            </a:pPr>
            <a:r>
              <a:rPr lang="en-GB" sz="1100">
                <a:solidFill>
                  <a:schemeClr val="accent1"/>
                </a:solidFill>
                <a:highlight>
                  <a:srgbClr val="FFFFFF"/>
                </a:highlight>
                <a:latin typeface="Arial"/>
                <a:ea typeface="Arial"/>
                <a:cs typeface="Arial"/>
                <a:sym typeface="Arial"/>
              </a:rPr>
              <a:t>● NHFS Survey</a:t>
            </a:r>
            <a:endParaRPr sz="1100">
              <a:solidFill>
                <a:schemeClr val="accent1"/>
              </a:solidFill>
              <a:highlight>
                <a:srgbClr val="FFFFFF"/>
              </a:highlight>
              <a:latin typeface="Arial"/>
              <a:ea typeface="Arial"/>
              <a:cs typeface="Arial"/>
              <a:sym typeface="Arial"/>
            </a:endParaRPr>
          </a:p>
          <a:p>
            <a:pPr indent="0" lvl="0" marL="0" rtl="0" algn="l">
              <a:lnSpc>
                <a:spcPct val="180000"/>
              </a:lnSpc>
              <a:spcBef>
                <a:spcPts val="1200"/>
              </a:spcBef>
              <a:spcAft>
                <a:spcPts val="0"/>
              </a:spcAft>
              <a:buNone/>
            </a:pPr>
            <a:r>
              <a:rPr lang="en-GB" sz="1100">
                <a:solidFill>
                  <a:schemeClr val="accent1"/>
                </a:solidFill>
                <a:highlight>
                  <a:srgbClr val="FFFFFF"/>
                </a:highlight>
                <a:latin typeface="Arial"/>
                <a:ea typeface="Arial"/>
                <a:cs typeface="Arial"/>
                <a:sym typeface="Arial"/>
              </a:rPr>
              <a:t>● Economic Survey</a:t>
            </a:r>
            <a:endParaRPr sz="1100">
              <a:solidFill>
                <a:schemeClr val="accent1"/>
              </a:solidFill>
              <a:highlight>
                <a:srgbClr val="FFFFFF"/>
              </a:highlight>
              <a:latin typeface="Arial"/>
              <a:ea typeface="Arial"/>
              <a:cs typeface="Arial"/>
              <a:sym typeface="Arial"/>
            </a:endParaRPr>
          </a:p>
          <a:p>
            <a:pPr indent="0" lvl="0" marL="0" rtl="0" algn="l">
              <a:lnSpc>
                <a:spcPct val="180000"/>
              </a:lnSpc>
              <a:spcBef>
                <a:spcPts val="1200"/>
              </a:spcBef>
              <a:spcAft>
                <a:spcPts val="0"/>
              </a:spcAft>
              <a:buNone/>
            </a:pPr>
            <a:r>
              <a:rPr lang="en-GB" sz="1100">
                <a:solidFill>
                  <a:schemeClr val="accent1"/>
                </a:solidFill>
                <a:highlight>
                  <a:srgbClr val="FFFFFF"/>
                </a:highlight>
                <a:latin typeface="Arial"/>
                <a:ea typeface="Arial"/>
                <a:cs typeface="Arial"/>
                <a:sym typeface="Arial"/>
              </a:rPr>
              <a:t>● State wide Socio Economic Survey</a:t>
            </a:r>
            <a:endParaRPr sz="1100">
              <a:solidFill>
                <a:schemeClr val="accent1"/>
              </a:solidFill>
              <a:highlight>
                <a:srgbClr val="FFFFFF"/>
              </a:highlight>
              <a:latin typeface="Arial"/>
              <a:ea typeface="Arial"/>
              <a:cs typeface="Arial"/>
              <a:sym typeface="Arial"/>
            </a:endParaRPr>
          </a:p>
          <a:p>
            <a:pPr indent="0" lvl="0" marL="0" rtl="0" algn="l">
              <a:lnSpc>
                <a:spcPct val="180000"/>
              </a:lnSpc>
              <a:spcBef>
                <a:spcPts val="1200"/>
              </a:spcBef>
              <a:spcAft>
                <a:spcPts val="0"/>
              </a:spcAft>
              <a:buNone/>
            </a:pPr>
            <a:r>
              <a:rPr lang="en-GB" sz="1100">
                <a:solidFill>
                  <a:schemeClr val="accent1"/>
                </a:solidFill>
                <a:highlight>
                  <a:srgbClr val="FFFFFF"/>
                </a:highlight>
                <a:latin typeface="Arial"/>
                <a:ea typeface="Arial"/>
                <a:cs typeface="Arial"/>
                <a:sym typeface="Arial"/>
              </a:rPr>
              <a:t>● Census</a:t>
            </a:r>
            <a:endParaRPr sz="1100">
              <a:solidFill>
                <a:schemeClr val="accent1"/>
              </a:solidFill>
              <a:highlight>
                <a:srgbClr val="FFFFFF"/>
              </a:highlight>
              <a:latin typeface="Arial"/>
              <a:ea typeface="Arial"/>
              <a:cs typeface="Arial"/>
              <a:sym typeface="Arial"/>
            </a:endParaRPr>
          </a:p>
          <a:p>
            <a:pPr indent="0" lvl="0" marL="0" rtl="0" algn="l">
              <a:lnSpc>
                <a:spcPct val="180000"/>
              </a:lnSpc>
              <a:spcBef>
                <a:spcPts val="1200"/>
              </a:spcBef>
              <a:spcAft>
                <a:spcPts val="0"/>
              </a:spcAft>
              <a:buNone/>
            </a:pPr>
            <a:r>
              <a:rPr lang="en-GB" sz="1100">
                <a:solidFill>
                  <a:schemeClr val="accent1"/>
                </a:solidFill>
                <a:highlight>
                  <a:srgbClr val="FFFFFF"/>
                </a:highlight>
                <a:latin typeface="Arial"/>
                <a:ea typeface="Arial"/>
                <a:cs typeface="Arial"/>
                <a:sym typeface="Arial"/>
              </a:rPr>
              <a:t>● Good Governance Report</a:t>
            </a:r>
            <a:endParaRPr sz="1100">
              <a:solidFill>
                <a:schemeClr val="accent1"/>
              </a:solidFill>
              <a:highlight>
                <a:srgbClr val="FFFFFF"/>
              </a:highlight>
              <a:latin typeface="Arial"/>
              <a:ea typeface="Arial"/>
              <a:cs typeface="Arial"/>
              <a:sym typeface="Arial"/>
            </a:endParaRPr>
          </a:p>
          <a:p>
            <a:pPr indent="0" lvl="0" marL="0" rtl="0" algn="l">
              <a:lnSpc>
                <a:spcPct val="180000"/>
              </a:lnSpc>
              <a:spcBef>
                <a:spcPts val="1200"/>
              </a:spcBef>
              <a:spcAft>
                <a:spcPts val="0"/>
              </a:spcAft>
              <a:buNone/>
            </a:pPr>
            <a:r>
              <a:rPr lang="en-GB" sz="1100">
                <a:solidFill>
                  <a:schemeClr val="accent1"/>
                </a:solidFill>
                <a:highlight>
                  <a:srgbClr val="FFFFFF"/>
                </a:highlight>
                <a:latin typeface="Arial"/>
                <a:ea typeface="Arial"/>
                <a:cs typeface="Arial"/>
                <a:sym typeface="Arial"/>
              </a:rPr>
              <a:t>● NITI Aayog Innovation Index</a:t>
            </a:r>
            <a:endParaRPr sz="1100">
              <a:solidFill>
                <a:schemeClr val="accent1"/>
              </a:solidFill>
              <a:highlight>
                <a:srgbClr val="FFFFFF"/>
              </a:highlight>
              <a:latin typeface="Arial"/>
              <a:ea typeface="Arial"/>
              <a:cs typeface="Arial"/>
              <a:sym typeface="Arial"/>
            </a:endParaRPr>
          </a:p>
          <a:p>
            <a:pPr indent="0" lvl="0" marL="0" rtl="0" algn="l">
              <a:lnSpc>
                <a:spcPct val="180000"/>
              </a:lnSpc>
              <a:spcBef>
                <a:spcPts val="1200"/>
              </a:spcBef>
              <a:spcAft>
                <a:spcPts val="0"/>
              </a:spcAft>
              <a:buNone/>
            </a:pPr>
            <a:r>
              <a:rPr lang="en-GB" sz="1100">
                <a:solidFill>
                  <a:schemeClr val="accent1"/>
                </a:solidFill>
                <a:highlight>
                  <a:srgbClr val="FFFFFF"/>
                </a:highlight>
                <a:latin typeface="Arial"/>
                <a:ea typeface="Arial"/>
                <a:cs typeface="Arial"/>
                <a:sym typeface="Arial"/>
              </a:rPr>
              <a:t>● NITI Aayog SDG Index</a:t>
            </a:r>
            <a:endParaRPr sz="1100">
              <a:solidFill>
                <a:schemeClr val="accent1"/>
              </a:solidFill>
              <a:highlight>
                <a:srgbClr val="FFFFFF"/>
              </a:highlight>
              <a:latin typeface="Arial"/>
              <a:ea typeface="Arial"/>
              <a:cs typeface="Arial"/>
              <a:sym typeface="Arial"/>
            </a:endParaRPr>
          </a:p>
          <a:p>
            <a:pPr indent="0" lvl="0" marL="0" rtl="0" algn="l">
              <a:lnSpc>
                <a:spcPct val="180000"/>
              </a:lnSpc>
              <a:spcBef>
                <a:spcPts val="1200"/>
              </a:spcBef>
              <a:spcAft>
                <a:spcPts val="1200"/>
              </a:spcAft>
              <a:buNone/>
            </a:pPr>
            <a:r>
              <a:rPr lang="en-GB" sz="1100">
                <a:solidFill>
                  <a:schemeClr val="accent1"/>
                </a:solidFill>
                <a:highlight>
                  <a:srgbClr val="FFFFFF"/>
                </a:highlight>
                <a:latin typeface="Arial"/>
                <a:ea typeface="Arial"/>
                <a:cs typeface="Arial"/>
                <a:sym typeface="Arial"/>
              </a:rPr>
              <a:t>● Multidimensional Poverty Index</a:t>
            </a:r>
            <a:endParaRPr b="1" sz="1500">
              <a:solidFill>
                <a:schemeClr val="accent1"/>
              </a:solidFill>
              <a:highlight>
                <a:srgbClr val="FFFFFF"/>
              </a:highlight>
            </a:endParaRPr>
          </a:p>
        </p:txBody>
      </p:sp>
      <p:cxnSp>
        <p:nvCxnSpPr>
          <p:cNvPr id="183" name="Google Shape;183;p29"/>
          <p:cNvCxnSpPr>
            <a:stCxn id="182" idx="3"/>
          </p:cNvCxnSpPr>
          <p:nvPr/>
        </p:nvCxnSpPr>
        <p:spPr>
          <a:xfrm flipH="1" rot="10800000">
            <a:off x="3392275" y="2672350"/>
            <a:ext cx="1878600" cy="14100"/>
          </a:xfrm>
          <a:prstGeom prst="straightConnector1">
            <a:avLst/>
          </a:prstGeom>
          <a:noFill/>
          <a:ln cap="flat" cmpd="sng" w="9525">
            <a:solidFill>
              <a:schemeClr val="dk2"/>
            </a:solidFill>
            <a:prstDash val="solid"/>
            <a:round/>
            <a:headEnd len="med" w="med" type="none"/>
            <a:tailEnd len="med" w="med" type="triangle"/>
          </a:ln>
        </p:spPr>
      </p:cxnSp>
      <p:grpSp>
        <p:nvGrpSpPr>
          <p:cNvPr id="184" name="Google Shape;184;p29"/>
          <p:cNvGrpSpPr/>
          <p:nvPr/>
        </p:nvGrpSpPr>
        <p:grpSpPr>
          <a:xfrm>
            <a:off x="5299525" y="588575"/>
            <a:ext cx="3443450" cy="3888475"/>
            <a:chOff x="5299525" y="588575"/>
            <a:chExt cx="3443450" cy="3888475"/>
          </a:xfrm>
        </p:grpSpPr>
        <p:pic>
          <p:nvPicPr>
            <p:cNvPr id="185" name="Google Shape;185;p29"/>
            <p:cNvPicPr preferRelativeResize="0"/>
            <p:nvPr/>
          </p:nvPicPr>
          <p:blipFill rotWithShape="1">
            <a:blip r:embed="rId3">
              <a:alphaModFix/>
            </a:blip>
            <a:srcRect b="23317" l="22895" r="12936" t="24740"/>
            <a:stretch/>
          </p:blipFill>
          <p:spPr>
            <a:xfrm>
              <a:off x="5299525" y="588575"/>
              <a:ext cx="3300399" cy="2671750"/>
            </a:xfrm>
            <a:prstGeom prst="rect">
              <a:avLst/>
            </a:prstGeom>
            <a:noFill/>
            <a:ln>
              <a:noFill/>
            </a:ln>
          </p:spPr>
        </p:pic>
        <p:sp>
          <p:nvSpPr>
            <p:cNvPr id="186" name="Google Shape;186;p29"/>
            <p:cNvSpPr txBox="1"/>
            <p:nvPr/>
          </p:nvSpPr>
          <p:spPr>
            <a:xfrm>
              <a:off x="5593575" y="2995650"/>
              <a:ext cx="3149400" cy="14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solidFill>
                    <a:srgbClr val="212529"/>
                  </a:solidFill>
                  <a:highlight>
                    <a:srgbClr val="FFFFFF"/>
                  </a:highlight>
                  <a:latin typeface="Open Sans"/>
                  <a:ea typeface="Open Sans"/>
                  <a:cs typeface="Open Sans"/>
                  <a:sym typeface="Open Sans"/>
                </a:rPr>
                <a:t>Students can choose relevant reports from these places as per their Research question to combine their findings from primary research to present a detailed analysis and recommendation. </a:t>
              </a:r>
              <a:endParaRPr sz="11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100">
                <a:solidFill>
                  <a:srgbClr val="212529"/>
                </a:solidFill>
                <a:highlight>
                  <a:srgbClr val="FFFFFF"/>
                </a:highlight>
                <a:latin typeface="Open Sans"/>
                <a:ea typeface="Open Sans"/>
                <a:cs typeface="Open Sans"/>
                <a:sym typeface="Open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87900" y="445025"/>
            <a:ext cx="85206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1800"/>
              <a:t>Week 1 - Socio Economic Survey </a:t>
            </a:r>
            <a:r>
              <a:rPr b="0" lang="en-GB" sz="1800">
                <a:solidFill>
                  <a:srgbClr val="1155CC"/>
                </a:solidFill>
              </a:rPr>
              <a:t>(Village/Habituation)</a:t>
            </a:r>
            <a:endParaRPr b="0" sz="1800">
              <a:solidFill>
                <a:srgbClr val="1155CC"/>
              </a:solidFill>
            </a:endParaRPr>
          </a:p>
        </p:txBody>
      </p:sp>
      <p:sp>
        <p:nvSpPr>
          <p:cNvPr id="192" name="Google Shape;192;p30"/>
          <p:cNvSpPr txBox="1"/>
          <p:nvPr>
            <p:ph type="title"/>
          </p:nvPr>
        </p:nvSpPr>
        <p:spPr>
          <a:xfrm>
            <a:off x="387900" y="1408425"/>
            <a:ext cx="85206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1800"/>
              <a:t>What a problem is and how to identify a problem  </a:t>
            </a:r>
            <a:endParaRPr sz="1800"/>
          </a:p>
        </p:txBody>
      </p:sp>
      <p:sp>
        <p:nvSpPr>
          <p:cNvPr id="193" name="Google Shape;193;p30"/>
          <p:cNvSpPr txBox="1"/>
          <p:nvPr>
            <p:ph type="title"/>
          </p:nvPr>
        </p:nvSpPr>
        <p:spPr>
          <a:xfrm>
            <a:off x="387900" y="255097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800"/>
              <a:t>Identify Problem Through Observations and Experiences , problem statement and research question</a:t>
            </a:r>
            <a:endParaRPr sz="1800"/>
          </a:p>
        </p:txBody>
      </p:sp>
      <p:cxnSp>
        <p:nvCxnSpPr>
          <p:cNvPr id="194" name="Google Shape;194;p30"/>
          <p:cNvCxnSpPr>
            <a:stCxn id="191" idx="2"/>
            <a:endCxn id="192" idx="0"/>
          </p:cNvCxnSpPr>
          <p:nvPr/>
        </p:nvCxnSpPr>
        <p:spPr>
          <a:xfrm>
            <a:off x="4648200" y="1152425"/>
            <a:ext cx="0" cy="255900"/>
          </a:xfrm>
          <a:prstGeom prst="straightConnector1">
            <a:avLst/>
          </a:prstGeom>
          <a:noFill/>
          <a:ln cap="flat" cmpd="sng" w="9525">
            <a:solidFill>
              <a:schemeClr val="dk2"/>
            </a:solidFill>
            <a:prstDash val="solid"/>
            <a:round/>
            <a:headEnd len="med" w="med" type="none"/>
            <a:tailEnd len="med" w="med" type="triangle"/>
          </a:ln>
        </p:spPr>
      </p:cxnSp>
      <p:cxnSp>
        <p:nvCxnSpPr>
          <p:cNvPr id="195" name="Google Shape;195;p30"/>
          <p:cNvCxnSpPr>
            <a:stCxn id="192" idx="2"/>
            <a:endCxn id="193" idx="0"/>
          </p:cNvCxnSpPr>
          <p:nvPr/>
        </p:nvCxnSpPr>
        <p:spPr>
          <a:xfrm>
            <a:off x="4648200" y="2115825"/>
            <a:ext cx="0" cy="435300"/>
          </a:xfrm>
          <a:prstGeom prst="straightConnector1">
            <a:avLst/>
          </a:prstGeom>
          <a:noFill/>
          <a:ln cap="flat" cmpd="sng" w="9525">
            <a:solidFill>
              <a:schemeClr val="dk2"/>
            </a:solidFill>
            <a:prstDash val="solid"/>
            <a:round/>
            <a:headEnd len="med" w="med" type="none"/>
            <a:tailEnd len="med" w="med" type="triangle"/>
          </a:ln>
        </p:spPr>
      </p:cxnSp>
      <p:cxnSp>
        <p:nvCxnSpPr>
          <p:cNvPr id="196" name="Google Shape;196;p30"/>
          <p:cNvCxnSpPr/>
          <p:nvPr/>
        </p:nvCxnSpPr>
        <p:spPr>
          <a:xfrm>
            <a:off x="4648200" y="2996875"/>
            <a:ext cx="0" cy="435300"/>
          </a:xfrm>
          <a:prstGeom prst="straightConnector1">
            <a:avLst/>
          </a:prstGeom>
          <a:noFill/>
          <a:ln cap="flat" cmpd="sng" w="9525">
            <a:solidFill>
              <a:schemeClr val="dk2"/>
            </a:solidFill>
            <a:prstDash val="solid"/>
            <a:round/>
            <a:headEnd len="med" w="med" type="none"/>
            <a:tailEnd len="med" w="med" type="triangle"/>
          </a:ln>
        </p:spPr>
      </p:cxnSp>
      <p:pic>
        <p:nvPicPr>
          <p:cNvPr id="197" name="Google Shape;197;p30"/>
          <p:cNvPicPr preferRelativeResize="0"/>
          <p:nvPr/>
        </p:nvPicPr>
        <p:blipFill>
          <a:blip r:embed="rId3">
            <a:alphaModFix/>
          </a:blip>
          <a:stretch>
            <a:fillRect/>
          </a:stretch>
        </p:blipFill>
        <p:spPr>
          <a:xfrm>
            <a:off x="3946625" y="3514525"/>
            <a:ext cx="1403151" cy="1297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Research and Survey</a:t>
            </a:r>
            <a:endParaRPr/>
          </a:p>
        </p:txBody>
      </p:sp>
      <p:sp>
        <p:nvSpPr>
          <p:cNvPr id="203" name="Google Shape;203;p31"/>
          <p:cNvSpPr txBox="1"/>
          <p:nvPr>
            <p:ph idx="1" type="body"/>
          </p:nvPr>
        </p:nvSpPr>
        <p:spPr>
          <a:xfrm>
            <a:off x="311700" y="1390100"/>
            <a:ext cx="8520600" cy="436500"/>
          </a:xfrm>
          <a:prstGeom prst="rect">
            <a:avLst/>
          </a:prstGeom>
        </p:spPr>
        <p:txBody>
          <a:bodyPr anchorCtr="0" anchor="t" bIns="91425" lIns="91425" spcFirstLastPara="1" rIns="91425" wrap="square" tIns="91425">
            <a:noAutofit/>
          </a:bodyPr>
          <a:lstStyle/>
          <a:p>
            <a:pPr indent="-323850" lvl="0" marL="457200" rtl="0" algn="l">
              <a:lnSpc>
                <a:spcPct val="120000"/>
              </a:lnSpc>
              <a:spcBef>
                <a:spcPts val="0"/>
              </a:spcBef>
              <a:spcAft>
                <a:spcPts val="0"/>
              </a:spcAft>
              <a:buClr>
                <a:srgbClr val="000000"/>
              </a:buClr>
              <a:buSzPts val="1500"/>
              <a:buChar char="-"/>
            </a:pPr>
            <a:r>
              <a:rPr lang="en-GB" sz="1500">
                <a:solidFill>
                  <a:srgbClr val="000000"/>
                </a:solidFill>
              </a:rPr>
              <a:t>Insight of what problems people have in our habituation/  village / town </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Research and understand what is happening.</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In this section</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Go through different research methods </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Might already know</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Observe and give feedback on the methods</a:t>
            </a:r>
            <a:endParaRPr sz="1500">
              <a:solidFill>
                <a:srgbClr val="000000"/>
              </a:solidFill>
            </a:endParaRPr>
          </a:p>
        </p:txBody>
      </p:sp>
      <p:pic>
        <p:nvPicPr>
          <p:cNvPr id="204" name="Google Shape;204;p31"/>
          <p:cNvPicPr preferRelativeResize="0"/>
          <p:nvPr/>
        </p:nvPicPr>
        <p:blipFill rotWithShape="1">
          <a:blip r:embed="rId3">
            <a:alphaModFix/>
          </a:blip>
          <a:srcRect b="13867" l="0" r="0" t="0"/>
          <a:stretch/>
        </p:blipFill>
        <p:spPr>
          <a:xfrm flipH="1">
            <a:off x="7079951" y="3327267"/>
            <a:ext cx="1848450" cy="159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graphicFrame>
        <p:nvGraphicFramePr>
          <p:cNvPr id="77" name="Google Shape;77;p14"/>
          <p:cNvGraphicFramePr/>
          <p:nvPr/>
        </p:nvGraphicFramePr>
        <p:xfrm>
          <a:off x="152400" y="152400"/>
          <a:ext cx="3000000" cy="3000000"/>
        </p:xfrm>
        <a:graphic>
          <a:graphicData uri="http://schemas.openxmlformats.org/drawingml/2006/table">
            <a:tbl>
              <a:tblPr>
                <a:noFill/>
                <a:tableStyleId>{299F031B-3C99-4CF7-B21A-C3DDE1F2CD06}</a:tableStyleId>
              </a:tblPr>
              <a:tblGrid>
                <a:gridCol w="6454000"/>
                <a:gridCol w="854525"/>
                <a:gridCol w="523350"/>
                <a:gridCol w="1035050"/>
              </a:tblGrid>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Welcome</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10</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5">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90</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5">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10:00 am - 11:30 am</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Warm up activity</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Recap</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Agenda</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Types of Research Methods and approaches</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45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200425">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Break</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11:30 - 11:45 am</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Data collection methods </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30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90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11:45 am - 1:15 pm</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Survey Research</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60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27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Lunch Break</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60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1:15pm - 2:15pm</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Warm up activity</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20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3">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90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3">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2:15 pm - 3:45 pm</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Introduction to types/methods of data collection</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45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Look at a case study- </a:t>
                      </a:r>
                      <a:endParaRPr sz="11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 Identifying which are 3 best methods for  collection of data</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25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Research Method</a:t>
            </a:r>
            <a:endParaRPr/>
          </a:p>
        </p:txBody>
      </p:sp>
      <p:sp>
        <p:nvSpPr>
          <p:cNvPr id="210" name="Google Shape;210;p32"/>
          <p:cNvSpPr txBox="1"/>
          <p:nvPr>
            <p:ph idx="1" type="body"/>
          </p:nvPr>
        </p:nvSpPr>
        <p:spPr>
          <a:xfrm>
            <a:off x="311700" y="1374450"/>
            <a:ext cx="8446500" cy="119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400">
                <a:solidFill>
                  <a:srgbClr val="212529"/>
                </a:solidFill>
                <a:highlight>
                  <a:srgbClr val="FFFFFF"/>
                </a:highlight>
              </a:rPr>
              <a:t>Research method is a specific set of procedures for answering your research questions by collecting and analyzing data. It involves making decisions about the type of data you need and the methods you’ll use to collect and analyze it. </a:t>
            </a:r>
            <a:endParaRPr sz="1400">
              <a:solidFill>
                <a:srgbClr val="000000"/>
              </a:solidFill>
            </a:endParaRPr>
          </a:p>
          <a:p>
            <a:pPr indent="0" lvl="0" marL="0" rtl="0" algn="l">
              <a:spcBef>
                <a:spcPts val="0"/>
              </a:spcBef>
              <a:spcAft>
                <a:spcPts val="0"/>
              </a:spcAft>
              <a:buNone/>
            </a:pPr>
            <a:r>
              <a:t/>
            </a:r>
            <a:endParaRPr>
              <a:solidFill>
                <a:srgbClr val="000000"/>
              </a:solidFill>
            </a:endParaRPr>
          </a:p>
        </p:txBody>
      </p:sp>
      <p:sp>
        <p:nvSpPr>
          <p:cNvPr id="211" name="Google Shape;211;p32"/>
          <p:cNvSpPr txBox="1"/>
          <p:nvPr>
            <p:ph type="title"/>
          </p:nvPr>
        </p:nvSpPr>
        <p:spPr>
          <a:xfrm>
            <a:off x="378625" y="2674050"/>
            <a:ext cx="8520600" cy="707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GB" sz="1800">
                <a:highlight>
                  <a:srgbClr val="FFFFFF"/>
                </a:highlight>
                <a:latin typeface="Open Sans"/>
                <a:ea typeface="Open Sans"/>
                <a:cs typeface="Open Sans"/>
                <a:sym typeface="Open Sans"/>
              </a:rPr>
              <a:t>Community-based participatory research (CBPR)</a:t>
            </a:r>
            <a:endParaRPr sz="4300">
              <a:latin typeface="Open Sans"/>
              <a:ea typeface="Open Sans"/>
              <a:cs typeface="Open Sans"/>
              <a:sym typeface="Open Sans"/>
            </a:endParaRPr>
          </a:p>
        </p:txBody>
      </p:sp>
      <p:sp>
        <p:nvSpPr>
          <p:cNvPr id="212" name="Google Shape;212;p32"/>
          <p:cNvSpPr txBox="1"/>
          <p:nvPr>
            <p:ph idx="1" type="body"/>
          </p:nvPr>
        </p:nvSpPr>
        <p:spPr>
          <a:xfrm>
            <a:off x="415675" y="3304375"/>
            <a:ext cx="8446500" cy="1197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600">
                <a:solidFill>
                  <a:srgbClr val="212529"/>
                </a:solidFill>
                <a:highlight>
                  <a:srgbClr val="FFFFFF"/>
                </a:highlight>
              </a:rPr>
              <a:t>Community-based participatory research is a collaborative research approach that involves all partnerships in the research process and recognize the unique strength that each brings.</a:t>
            </a:r>
            <a:endParaRPr sz="23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387900" y="2164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Community members</a:t>
            </a:r>
            <a:endParaRPr/>
          </a:p>
        </p:txBody>
      </p:sp>
      <p:sp>
        <p:nvSpPr>
          <p:cNvPr id="218" name="Google Shape;218;p33"/>
          <p:cNvSpPr txBox="1"/>
          <p:nvPr>
            <p:ph type="title"/>
          </p:nvPr>
        </p:nvSpPr>
        <p:spPr>
          <a:xfrm>
            <a:off x="387900" y="2218050"/>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Problems</a:t>
            </a:r>
            <a:endParaRPr/>
          </a:p>
        </p:txBody>
      </p:sp>
      <p:sp>
        <p:nvSpPr>
          <p:cNvPr id="219" name="Google Shape;219;p33"/>
          <p:cNvSpPr txBox="1"/>
          <p:nvPr>
            <p:ph type="title"/>
          </p:nvPr>
        </p:nvSpPr>
        <p:spPr>
          <a:xfrm>
            <a:off x="387900" y="4094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Local bodies</a:t>
            </a:r>
            <a:endParaRPr/>
          </a:p>
        </p:txBody>
      </p:sp>
      <p:cxnSp>
        <p:nvCxnSpPr>
          <p:cNvPr id="220" name="Google Shape;220;p33"/>
          <p:cNvCxnSpPr>
            <a:stCxn id="217" idx="2"/>
          </p:cNvCxnSpPr>
          <p:nvPr/>
        </p:nvCxnSpPr>
        <p:spPr>
          <a:xfrm>
            <a:off x="4648200" y="923825"/>
            <a:ext cx="2400" cy="914100"/>
          </a:xfrm>
          <a:prstGeom prst="straightConnector1">
            <a:avLst/>
          </a:prstGeom>
          <a:noFill/>
          <a:ln cap="flat" cmpd="sng" w="9525">
            <a:solidFill>
              <a:schemeClr val="dk2"/>
            </a:solidFill>
            <a:prstDash val="solid"/>
            <a:round/>
            <a:headEnd len="med" w="med" type="none"/>
            <a:tailEnd len="med" w="med" type="triangle"/>
          </a:ln>
        </p:spPr>
      </p:cxnSp>
      <p:cxnSp>
        <p:nvCxnSpPr>
          <p:cNvPr id="221" name="Google Shape;221;p33"/>
          <p:cNvCxnSpPr>
            <a:stCxn id="219" idx="0"/>
          </p:cNvCxnSpPr>
          <p:nvPr/>
        </p:nvCxnSpPr>
        <p:spPr>
          <a:xfrm rot="10800000">
            <a:off x="4648200" y="3154125"/>
            <a:ext cx="0" cy="939900"/>
          </a:xfrm>
          <a:prstGeom prst="straightConnector1">
            <a:avLst/>
          </a:prstGeom>
          <a:noFill/>
          <a:ln cap="flat" cmpd="sng" w="9525">
            <a:solidFill>
              <a:schemeClr val="dk2"/>
            </a:solidFill>
            <a:prstDash val="solid"/>
            <a:round/>
            <a:headEnd len="med" w="med" type="none"/>
            <a:tailEnd len="med" w="med" type="triangle"/>
          </a:ln>
        </p:spPr>
      </p:cxnSp>
      <p:sp>
        <p:nvSpPr>
          <p:cNvPr id="222" name="Google Shape;222;p33"/>
          <p:cNvSpPr txBox="1"/>
          <p:nvPr>
            <p:ph type="title"/>
          </p:nvPr>
        </p:nvSpPr>
        <p:spPr>
          <a:xfrm>
            <a:off x="6687800" y="1102950"/>
            <a:ext cx="2403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Instituitions</a:t>
            </a:r>
            <a:endParaRPr/>
          </a:p>
        </p:txBody>
      </p:sp>
      <p:sp>
        <p:nvSpPr>
          <p:cNvPr id="223" name="Google Shape;223;p33"/>
          <p:cNvSpPr txBox="1"/>
          <p:nvPr>
            <p:ph type="title"/>
          </p:nvPr>
        </p:nvSpPr>
        <p:spPr>
          <a:xfrm>
            <a:off x="6100500" y="3154050"/>
            <a:ext cx="31377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GB" sz="2840"/>
              <a:t>Panchayat members</a:t>
            </a:r>
            <a:endParaRPr sz="2840"/>
          </a:p>
        </p:txBody>
      </p:sp>
      <p:cxnSp>
        <p:nvCxnSpPr>
          <p:cNvPr id="224" name="Google Shape;224;p33"/>
          <p:cNvCxnSpPr/>
          <p:nvPr/>
        </p:nvCxnSpPr>
        <p:spPr>
          <a:xfrm flipH="1">
            <a:off x="5605300" y="1448825"/>
            <a:ext cx="811200" cy="530100"/>
          </a:xfrm>
          <a:prstGeom prst="straightConnector1">
            <a:avLst/>
          </a:prstGeom>
          <a:noFill/>
          <a:ln cap="flat" cmpd="sng" w="9525">
            <a:solidFill>
              <a:schemeClr val="dk2"/>
            </a:solidFill>
            <a:prstDash val="solid"/>
            <a:round/>
            <a:headEnd len="med" w="med" type="none"/>
            <a:tailEnd len="med" w="med" type="triangle"/>
          </a:ln>
        </p:spPr>
      </p:cxnSp>
      <p:cxnSp>
        <p:nvCxnSpPr>
          <p:cNvPr id="225" name="Google Shape;225;p33"/>
          <p:cNvCxnSpPr/>
          <p:nvPr/>
        </p:nvCxnSpPr>
        <p:spPr>
          <a:xfrm rot="10800000">
            <a:off x="5338500" y="3108325"/>
            <a:ext cx="986100" cy="426000"/>
          </a:xfrm>
          <a:prstGeom prst="straightConnector1">
            <a:avLst/>
          </a:prstGeom>
          <a:noFill/>
          <a:ln cap="flat" cmpd="sng" w="9525">
            <a:solidFill>
              <a:schemeClr val="dk2"/>
            </a:solidFill>
            <a:prstDash val="solid"/>
            <a:round/>
            <a:headEnd len="med" w="med" type="none"/>
            <a:tailEnd len="med" w="med" type="triangle"/>
          </a:ln>
        </p:spPr>
      </p:cxnSp>
      <p:sp>
        <p:nvSpPr>
          <p:cNvPr id="226" name="Google Shape;226;p33"/>
          <p:cNvSpPr txBox="1"/>
          <p:nvPr>
            <p:ph type="title"/>
          </p:nvPr>
        </p:nvSpPr>
        <p:spPr>
          <a:xfrm>
            <a:off x="83100" y="2878200"/>
            <a:ext cx="31377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Private </a:t>
            </a:r>
            <a:endParaRPr/>
          </a:p>
          <a:p>
            <a:pPr indent="0" lvl="0" marL="0" rtl="0" algn="ctr">
              <a:spcBef>
                <a:spcPts val="0"/>
              </a:spcBef>
              <a:spcAft>
                <a:spcPts val="0"/>
              </a:spcAft>
              <a:buNone/>
            </a:pPr>
            <a:r>
              <a:rPr lang="en-GB"/>
              <a:t>industries</a:t>
            </a:r>
            <a:endParaRPr/>
          </a:p>
        </p:txBody>
      </p:sp>
      <p:sp>
        <p:nvSpPr>
          <p:cNvPr id="227" name="Google Shape;227;p33"/>
          <p:cNvSpPr txBox="1"/>
          <p:nvPr>
            <p:ph type="title"/>
          </p:nvPr>
        </p:nvSpPr>
        <p:spPr>
          <a:xfrm>
            <a:off x="560550" y="1282038"/>
            <a:ext cx="2182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Affected individuals</a:t>
            </a:r>
            <a:endParaRPr/>
          </a:p>
        </p:txBody>
      </p:sp>
      <p:cxnSp>
        <p:nvCxnSpPr>
          <p:cNvPr id="228" name="Google Shape;228;p33"/>
          <p:cNvCxnSpPr>
            <a:stCxn id="227" idx="3"/>
          </p:cNvCxnSpPr>
          <p:nvPr/>
        </p:nvCxnSpPr>
        <p:spPr>
          <a:xfrm>
            <a:off x="2743350" y="1635738"/>
            <a:ext cx="918600" cy="343200"/>
          </a:xfrm>
          <a:prstGeom prst="straightConnector1">
            <a:avLst/>
          </a:prstGeom>
          <a:noFill/>
          <a:ln cap="flat" cmpd="sng" w="9525">
            <a:solidFill>
              <a:schemeClr val="dk2"/>
            </a:solidFill>
            <a:prstDash val="solid"/>
            <a:round/>
            <a:headEnd len="med" w="med" type="none"/>
            <a:tailEnd len="med" w="med" type="triangle"/>
          </a:ln>
        </p:spPr>
      </p:cxnSp>
      <p:cxnSp>
        <p:nvCxnSpPr>
          <p:cNvPr id="229" name="Google Shape;229;p33"/>
          <p:cNvCxnSpPr/>
          <p:nvPr/>
        </p:nvCxnSpPr>
        <p:spPr>
          <a:xfrm flipH="1" rot="10800000">
            <a:off x="2698375" y="3128725"/>
            <a:ext cx="963600" cy="105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34"/>
          <p:cNvGrpSpPr/>
          <p:nvPr/>
        </p:nvGrpSpPr>
        <p:grpSpPr>
          <a:xfrm>
            <a:off x="74536" y="775949"/>
            <a:ext cx="9012789" cy="2726301"/>
            <a:chOff x="-1664" y="318749"/>
            <a:chExt cx="9012789" cy="2726301"/>
          </a:xfrm>
        </p:grpSpPr>
        <p:grpSp>
          <p:nvGrpSpPr>
            <p:cNvPr id="235" name="Google Shape;235;p34"/>
            <p:cNvGrpSpPr/>
            <p:nvPr/>
          </p:nvGrpSpPr>
          <p:grpSpPr>
            <a:xfrm>
              <a:off x="-1664" y="358698"/>
              <a:ext cx="2653314" cy="2646401"/>
              <a:chOff x="1293736" y="1158649"/>
              <a:chExt cx="2653314" cy="2646401"/>
            </a:xfrm>
          </p:grpSpPr>
          <p:sp>
            <p:nvSpPr>
              <p:cNvPr id="236" name="Google Shape;236;p34"/>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238" name="Google Shape;238;p34"/>
              <p:cNvSpPr txBox="1"/>
              <p:nvPr/>
            </p:nvSpPr>
            <p:spPr>
              <a:xfrm rot="-2700000">
                <a:off x="1436035" y="2083552"/>
                <a:ext cx="2778930"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lang="en-GB" sz="1200">
                    <a:solidFill>
                      <a:srgbClr val="FFFFFF"/>
                    </a:solidFill>
                    <a:latin typeface="Roboto"/>
                    <a:ea typeface="Roboto"/>
                    <a:cs typeface="Roboto"/>
                    <a:sym typeface="Roboto"/>
                  </a:rPr>
                  <a:t>Enhances community relevance of research questions</a:t>
                </a:r>
                <a:endParaRPr b="1" sz="800">
                  <a:solidFill>
                    <a:srgbClr val="FFFFFF"/>
                  </a:solidFill>
                  <a:latin typeface="Roboto"/>
                  <a:ea typeface="Roboto"/>
                  <a:cs typeface="Roboto"/>
                  <a:sym typeface="Roboto"/>
                </a:endParaRPr>
              </a:p>
            </p:txBody>
          </p:sp>
        </p:grpSp>
        <p:grpSp>
          <p:nvGrpSpPr>
            <p:cNvPr id="239" name="Google Shape;239;p34"/>
            <p:cNvGrpSpPr/>
            <p:nvPr/>
          </p:nvGrpSpPr>
          <p:grpSpPr>
            <a:xfrm>
              <a:off x="1061561" y="358698"/>
              <a:ext cx="2653314" cy="2646401"/>
              <a:chOff x="1293736" y="1158649"/>
              <a:chExt cx="2653314" cy="2646401"/>
            </a:xfrm>
          </p:grpSpPr>
          <p:sp>
            <p:nvSpPr>
              <p:cNvPr id="240" name="Google Shape;240;p34"/>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2</a:t>
                </a:r>
                <a:endParaRPr b="1" sz="1200">
                  <a:solidFill>
                    <a:srgbClr val="0944A1"/>
                  </a:solidFill>
                  <a:latin typeface="Roboto"/>
                  <a:ea typeface="Roboto"/>
                  <a:cs typeface="Roboto"/>
                  <a:sym typeface="Roboto"/>
                </a:endParaRPr>
              </a:p>
            </p:txBody>
          </p:sp>
          <p:sp>
            <p:nvSpPr>
              <p:cNvPr id="242" name="Google Shape;242;p34"/>
              <p:cNvSpPr txBox="1"/>
              <p:nvPr/>
            </p:nvSpPr>
            <p:spPr>
              <a:xfrm rot="-2700000">
                <a:off x="1436035" y="2083552"/>
                <a:ext cx="2778930"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rgbClr val="FFFFFF"/>
                  </a:solidFill>
                  <a:latin typeface="Roboto"/>
                  <a:ea typeface="Roboto"/>
                  <a:cs typeface="Roboto"/>
                  <a:sym typeface="Roboto"/>
                </a:endParaRPr>
              </a:p>
              <a:p>
                <a:pPr indent="0" lvl="0" marL="0" rtl="0" algn="l">
                  <a:lnSpc>
                    <a:spcPct val="115000"/>
                  </a:lnSpc>
                  <a:spcBef>
                    <a:spcPts val="1200"/>
                  </a:spcBef>
                  <a:spcAft>
                    <a:spcPts val="0"/>
                  </a:spcAft>
                  <a:buNone/>
                </a:pPr>
                <a:r>
                  <a:rPr b="1" lang="en-GB" sz="1200">
                    <a:solidFill>
                      <a:srgbClr val="FFFFFF"/>
                    </a:solidFill>
                    <a:latin typeface="Roboto"/>
                    <a:ea typeface="Roboto"/>
                    <a:cs typeface="Roboto"/>
                    <a:sym typeface="Roboto"/>
                  </a:rPr>
                  <a:t>Strengthens interventions within cultural and local context</a:t>
                </a:r>
                <a:endParaRPr sz="1100">
                  <a:solidFill>
                    <a:srgbClr val="212529"/>
                  </a:solidFill>
                  <a:highlight>
                    <a:srgbClr val="FFFFFF"/>
                  </a:highlight>
                  <a:latin typeface="Helvetica Neue"/>
                  <a:ea typeface="Helvetica Neue"/>
                  <a:cs typeface="Helvetica Neue"/>
                  <a:sym typeface="Helvetica Neue"/>
                </a:endParaRPr>
              </a:p>
              <a:p>
                <a:pPr indent="0" lvl="0" marL="0" marR="0" rtl="0" algn="l">
                  <a:lnSpc>
                    <a:spcPct val="115000"/>
                  </a:lnSpc>
                  <a:spcBef>
                    <a:spcPts val="1200"/>
                  </a:spcBef>
                  <a:spcAft>
                    <a:spcPts val="0"/>
                  </a:spcAft>
                  <a:buNone/>
                </a:pPr>
                <a:r>
                  <a:t/>
                </a:r>
                <a:endParaRPr b="1" sz="1200">
                  <a:solidFill>
                    <a:srgbClr val="FFFFFF"/>
                  </a:solidFill>
                  <a:latin typeface="Roboto"/>
                  <a:ea typeface="Roboto"/>
                  <a:cs typeface="Roboto"/>
                  <a:sym typeface="Roboto"/>
                </a:endParaRPr>
              </a:p>
            </p:txBody>
          </p:sp>
        </p:grpSp>
        <p:grpSp>
          <p:nvGrpSpPr>
            <p:cNvPr id="243" name="Google Shape;243;p34"/>
            <p:cNvGrpSpPr/>
            <p:nvPr/>
          </p:nvGrpSpPr>
          <p:grpSpPr>
            <a:xfrm>
              <a:off x="2458086" y="358698"/>
              <a:ext cx="2653314" cy="2646401"/>
              <a:chOff x="1293736" y="1158649"/>
              <a:chExt cx="2653314" cy="2646401"/>
            </a:xfrm>
          </p:grpSpPr>
          <p:sp>
            <p:nvSpPr>
              <p:cNvPr id="244" name="Google Shape;244;p34"/>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3</a:t>
                </a:r>
                <a:endParaRPr b="1" sz="1200">
                  <a:solidFill>
                    <a:srgbClr val="0944A1"/>
                  </a:solidFill>
                  <a:latin typeface="Roboto"/>
                  <a:ea typeface="Roboto"/>
                  <a:cs typeface="Roboto"/>
                  <a:sym typeface="Roboto"/>
                </a:endParaRPr>
              </a:p>
            </p:txBody>
          </p:sp>
          <p:sp>
            <p:nvSpPr>
              <p:cNvPr id="246" name="Google Shape;246;p34"/>
              <p:cNvSpPr txBox="1"/>
              <p:nvPr/>
            </p:nvSpPr>
            <p:spPr>
              <a:xfrm rot="-2700000">
                <a:off x="1436035" y="2083552"/>
                <a:ext cx="2778930"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1" sz="1200">
                  <a:solidFill>
                    <a:srgbClr val="FFFFFF"/>
                  </a:solidFill>
                  <a:latin typeface="Roboto"/>
                  <a:ea typeface="Roboto"/>
                  <a:cs typeface="Roboto"/>
                  <a:sym typeface="Roboto"/>
                </a:endParaRPr>
              </a:p>
              <a:p>
                <a:pPr indent="0" lvl="0" marL="0" marR="0" rtl="0" algn="l">
                  <a:lnSpc>
                    <a:spcPct val="115000"/>
                  </a:lnSpc>
                  <a:spcBef>
                    <a:spcPts val="1200"/>
                  </a:spcBef>
                  <a:spcAft>
                    <a:spcPts val="0"/>
                  </a:spcAft>
                  <a:buNone/>
                </a:pPr>
                <a:r>
                  <a:rPr b="1" lang="en-GB" sz="1200">
                    <a:solidFill>
                      <a:srgbClr val="FFFFFF"/>
                    </a:solidFill>
                    <a:latin typeface="Roboto"/>
                    <a:ea typeface="Roboto"/>
                    <a:cs typeface="Roboto"/>
                    <a:sym typeface="Roboto"/>
                  </a:rPr>
                  <a:t>Enhances reliability/validity and of measurement tools</a:t>
                </a:r>
                <a:endParaRPr b="1" sz="1200">
                  <a:solidFill>
                    <a:srgbClr val="FFFFFF"/>
                  </a:solidFill>
                  <a:latin typeface="Roboto"/>
                  <a:ea typeface="Roboto"/>
                  <a:cs typeface="Roboto"/>
                  <a:sym typeface="Roboto"/>
                </a:endParaRPr>
              </a:p>
              <a:p>
                <a:pPr indent="0" lvl="0" marL="0" marR="0" rtl="0" algn="l">
                  <a:lnSpc>
                    <a:spcPct val="115000"/>
                  </a:lnSpc>
                  <a:spcBef>
                    <a:spcPts val="1200"/>
                  </a:spcBef>
                  <a:spcAft>
                    <a:spcPts val="0"/>
                  </a:spcAft>
                  <a:buNone/>
                </a:pPr>
                <a:r>
                  <a:t/>
                </a:r>
                <a:endParaRPr b="1" sz="1200">
                  <a:solidFill>
                    <a:srgbClr val="FFFFFF"/>
                  </a:solidFill>
                  <a:latin typeface="Roboto"/>
                  <a:ea typeface="Roboto"/>
                  <a:cs typeface="Roboto"/>
                  <a:sym typeface="Roboto"/>
                </a:endParaRPr>
              </a:p>
            </p:txBody>
          </p:sp>
        </p:grpSp>
        <p:grpSp>
          <p:nvGrpSpPr>
            <p:cNvPr id="247" name="Google Shape;247;p34"/>
            <p:cNvGrpSpPr/>
            <p:nvPr/>
          </p:nvGrpSpPr>
          <p:grpSpPr>
            <a:xfrm>
              <a:off x="3653786" y="358698"/>
              <a:ext cx="2653314" cy="2646401"/>
              <a:chOff x="1293736" y="1158649"/>
              <a:chExt cx="2653314" cy="2646401"/>
            </a:xfrm>
          </p:grpSpPr>
          <p:sp>
            <p:nvSpPr>
              <p:cNvPr id="248" name="Google Shape;248;p34"/>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4</a:t>
                </a:r>
                <a:endParaRPr b="1" sz="1200">
                  <a:solidFill>
                    <a:srgbClr val="0944A1"/>
                  </a:solidFill>
                  <a:latin typeface="Roboto"/>
                  <a:ea typeface="Roboto"/>
                  <a:cs typeface="Roboto"/>
                  <a:sym typeface="Roboto"/>
                </a:endParaRPr>
              </a:p>
            </p:txBody>
          </p:sp>
          <p:sp>
            <p:nvSpPr>
              <p:cNvPr id="250" name="Google Shape;250;p34"/>
              <p:cNvSpPr txBox="1"/>
              <p:nvPr/>
            </p:nvSpPr>
            <p:spPr>
              <a:xfrm rot="-2700000">
                <a:off x="1436035" y="2083552"/>
                <a:ext cx="2778930"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rgbClr val="FFFFFF"/>
                  </a:solidFill>
                  <a:latin typeface="Roboto"/>
                  <a:ea typeface="Roboto"/>
                  <a:cs typeface="Roboto"/>
                  <a:sym typeface="Roboto"/>
                </a:endParaRPr>
              </a:p>
              <a:p>
                <a:pPr indent="0" lvl="0" marL="0" rtl="0" algn="l">
                  <a:lnSpc>
                    <a:spcPct val="115000"/>
                  </a:lnSpc>
                  <a:spcBef>
                    <a:spcPts val="1200"/>
                  </a:spcBef>
                  <a:spcAft>
                    <a:spcPts val="0"/>
                  </a:spcAft>
                  <a:buNone/>
                </a:pPr>
                <a:r>
                  <a:rPr b="1" lang="en-GB" sz="1200">
                    <a:solidFill>
                      <a:srgbClr val="FFFFFF"/>
                    </a:solidFill>
                    <a:latin typeface="Roboto"/>
                    <a:ea typeface="Roboto"/>
                    <a:cs typeface="Roboto"/>
                    <a:sym typeface="Roboto"/>
                  </a:rPr>
                  <a:t>Increases accurate and culturally sensitive interpretation of findings</a:t>
                </a:r>
                <a:endParaRPr sz="1100">
                  <a:solidFill>
                    <a:srgbClr val="212529"/>
                  </a:solidFill>
                  <a:highlight>
                    <a:srgbClr val="FFFFFF"/>
                  </a:highlight>
                  <a:latin typeface="Helvetica Neue"/>
                  <a:ea typeface="Helvetica Neue"/>
                  <a:cs typeface="Helvetica Neue"/>
                  <a:sym typeface="Helvetica Neue"/>
                </a:endParaRPr>
              </a:p>
              <a:p>
                <a:pPr indent="0" lvl="0" marL="0" marR="0" rtl="0" algn="l">
                  <a:lnSpc>
                    <a:spcPct val="115000"/>
                  </a:lnSpc>
                  <a:spcBef>
                    <a:spcPts val="1200"/>
                  </a:spcBef>
                  <a:spcAft>
                    <a:spcPts val="0"/>
                  </a:spcAft>
                  <a:buNone/>
                </a:pPr>
                <a:r>
                  <a:t/>
                </a:r>
                <a:endParaRPr b="1" sz="1200">
                  <a:solidFill>
                    <a:srgbClr val="FFFFFF"/>
                  </a:solidFill>
                  <a:latin typeface="Roboto"/>
                  <a:ea typeface="Roboto"/>
                  <a:cs typeface="Roboto"/>
                  <a:sym typeface="Roboto"/>
                </a:endParaRPr>
              </a:p>
            </p:txBody>
          </p:sp>
        </p:grpSp>
        <p:grpSp>
          <p:nvGrpSpPr>
            <p:cNvPr id="251" name="Google Shape;251;p34"/>
            <p:cNvGrpSpPr/>
            <p:nvPr/>
          </p:nvGrpSpPr>
          <p:grpSpPr>
            <a:xfrm>
              <a:off x="4830912" y="318749"/>
              <a:ext cx="2740238" cy="2726301"/>
              <a:chOff x="5669112" y="1383849"/>
              <a:chExt cx="2740238" cy="2726301"/>
            </a:xfrm>
          </p:grpSpPr>
          <p:sp>
            <p:nvSpPr>
              <p:cNvPr id="252" name="Google Shape;252;p34"/>
              <p:cNvSpPr/>
              <p:nvPr/>
            </p:nvSpPr>
            <p:spPr>
              <a:xfrm rot="2700000">
                <a:off x="6627204" y="1233111"/>
                <a:ext cx="79761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4"/>
              <p:cNvSpPr/>
              <p:nvPr/>
            </p:nvSpPr>
            <p:spPr>
              <a:xfrm>
                <a:off x="5973052" y="34305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5</a:t>
                </a:r>
                <a:endParaRPr b="1" sz="1200">
                  <a:solidFill>
                    <a:srgbClr val="0944A1"/>
                  </a:solidFill>
                  <a:latin typeface="Roboto"/>
                  <a:ea typeface="Roboto"/>
                  <a:cs typeface="Roboto"/>
                  <a:sym typeface="Roboto"/>
                </a:endParaRPr>
              </a:p>
            </p:txBody>
          </p:sp>
          <p:sp>
            <p:nvSpPr>
              <p:cNvPr id="254" name="Google Shape;254;p34"/>
              <p:cNvSpPr txBox="1"/>
              <p:nvPr/>
            </p:nvSpPr>
            <p:spPr>
              <a:xfrm rot="-2700000">
                <a:off x="5898335" y="2308752"/>
                <a:ext cx="2778930"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rgbClr val="FFFFFF"/>
                  </a:solidFill>
                  <a:latin typeface="Roboto"/>
                  <a:ea typeface="Roboto"/>
                  <a:cs typeface="Roboto"/>
                  <a:sym typeface="Roboto"/>
                </a:endParaRPr>
              </a:p>
              <a:p>
                <a:pPr indent="0" lvl="0" marL="0" rtl="0" algn="l">
                  <a:lnSpc>
                    <a:spcPct val="115000"/>
                  </a:lnSpc>
                  <a:spcBef>
                    <a:spcPts val="1200"/>
                  </a:spcBef>
                  <a:spcAft>
                    <a:spcPts val="0"/>
                  </a:spcAft>
                  <a:buNone/>
                </a:pPr>
                <a:r>
                  <a:rPr b="1" lang="en-GB" sz="1200">
                    <a:solidFill>
                      <a:srgbClr val="FFFFFF"/>
                    </a:solidFill>
                    <a:latin typeface="Roboto"/>
                    <a:ea typeface="Roboto"/>
                    <a:cs typeface="Roboto"/>
                    <a:sym typeface="Roboto"/>
                  </a:rPr>
                  <a:t>Facilitates effective </a:t>
                </a:r>
                <a:br>
                  <a:rPr b="1" lang="en-GB" sz="1200">
                    <a:solidFill>
                      <a:srgbClr val="FFFFFF"/>
                    </a:solidFill>
                    <a:latin typeface="Roboto"/>
                    <a:ea typeface="Roboto"/>
                    <a:cs typeface="Roboto"/>
                    <a:sym typeface="Roboto"/>
                  </a:rPr>
                </a:br>
                <a:r>
                  <a:rPr b="1" lang="en-GB" sz="1200">
                    <a:solidFill>
                      <a:srgbClr val="FFFFFF"/>
                    </a:solidFill>
                    <a:latin typeface="Roboto"/>
                    <a:ea typeface="Roboto"/>
                    <a:cs typeface="Roboto"/>
                    <a:sym typeface="Roboto"/>
                  </a:rPr>
                  <a:t>dissemination of findings to impact public health &amp; policy</a:t>
                </a:r>
                <a:endParaRPr sz="1100">
                  <a:solidFill>
                    <a:srgbClr val="212529"/>
                  </a:solidFill>
                  <a:highlight>
                    <a:srgbClr val="FFFFFF"/>
                  </a:highlight>
                  <a:latin typeface="Helvetica Neue"/>
                  <a:ea typeface="Helvetica Neue"/>
                  <a:cs typeface="Helvetica Neue"/>
                  <a:sym typeface="Helvetica Neue"/>
                </a:endParaRPr>
              </a:p>
              <a:p>
                <a:pPr indent="0" lvl="0" marL="0" marR="0" rtl="0" algn="l">
                  <a:lnSpc>
                    <a:spcPct val="115000"/>
                  </a:lnSpc>
                  <a:spcBef>
                    <a:spcPts val="120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p:txBody>
          </p:sp>
        </p:grpSp>
        <p:grpSp>
          <p:nvGrpSpPr>
            <p:cNvPr id="255" name="Google Shape;255;p34"/>
            <p:cNvGrpSpPr/>
            <p:nvPr/>
          </p:nvGrpSpPr>
          <p:grpSpPr>
            <a:xfrm>
              <a:off x="6357811" y="358698"/>
              <a:ext cx="2653314" cy="2646401"/>
              <a:chOff x="1293736" y="1158649"/>
              <a:chExt cx="2653314" cy="2646401"/>
            </a:xfrm>
          </p:grpSpPr>
          <p:sp>
            <p:nvSpPr>
              <p:cNvPr id="256" name="Google Shape;256;p34"/>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6</a:t>
                </a:r>
                <a:endParaRPr b="1" sz="1200">
                  <a:solidFill>
                    <a:srgbClr val="0944A1"/>
                  </a:solidFill>
                  <a:latin typeface="Roboto"/>
                  <a:ea typeface="Roboto"/>
                  <a:cs typeface="Roboto"/>
                  <a:sym typeface="Roboto"/>
                </a:endParaRPr>
              </a:p>
            </p:txBody>
          </p:sp>
          <p:sp>
            <p:nvSpPr>
              <p:cNvPr id="258" name="Google Shape;258;p34"/>
              <p:cNvSpPr txBox="1"/>
              <p:nvPr/>
            </p:nvSpPr>
            <p:spPr>
              <a:xfrm rot="-2700000">
                <a:off x="1436035" y="2083552"/>
                <a:ext cx="2778930"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b="1" lang="en-GB" sz="1200">
                    <a:solidFill>
                      <a:srgbClr val="FFFFFF"/>
                    </a:solidFill>
                    <a:latin typeface="Roboto"/>
                    <a:ea typeface="Roboto"/>
                    <a:cs typeface="Roboto"/>
                    <a:sym typeface="Roboto"/>
                  </a:rPr>
                  <a:t>Increases research trust</a:t>
                </a:r>
                <a:endParaRPr sz="1100">
                  <a:solidFill>
                    <a:srgbClr val="212529"/>
                  </a:solidFill>
                  <a:highlight>
                    <a:srgbClr val="FFFFFF"/>
                  </a:highlight>
                  <a:latin typeface="Helvetica Neue"/>
                  <a:ea typeface="Helvetica Neue"/>
                  <a:cs typeface="Helvetica Neue"/>
                  <a:sym typeface="Helvetica Neue"/>
                </a:endParaRPr>
              </a:p>
            </p:txBody>
          </p:sp>
        </p:grpSp>
      </p:grpSp>
      <p:sp>
        <p:nvSpPr>
          <p:cNvPr id="259" name="Google Shape;259;p34"/>
          <p:cNvSpPr txBox="1"/>
          <p:nvPr>
            <p:ph type="title"/>
          </p:nvPr>
        </p:nvSpPr>
        <p:spPr>
          <a:xfrm>
            <a:off x="320631" y="3709050"/>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Benefits of CBPR</a:t>
            </a:r>
            <a:endParaRPr/>
          </a:p>
        </p:txBody>
      </p:sp>
      <p:cxnSp>
        <p:nvCxnSpPr>
          <p:cNvPr id="260" name="Google Shape;260;p34"/>
          <p:cNvCxnSpPr/>
          <p:nvPr/>
        </p:nvCxnSpPr>
        <p:spPr>
          <a:xfrm rot="10800000">
            <a:off x="645531" y="3656250"/>
            <a:ext cx="7870800" cy="0"/>
          </a:xfrm>
          <a:prstGeom prst="straightConnector1">
            <a:avLst/>
          </a:prstGeom>
          <a:noFill/>
          <a:ln cap="flat" cmpd="sng" w="28575">
            <a:solidFill>
              <a:schemeClr val="accent1"/>
            </a:solidFill>
            <a:prstDash val="solid"/>
            <a:round/>
            <a:headEnd len="med" w="med" type="none"/>
            <a:tailEnd len="med" w="med" type="none"/>
          </a:ln>
        </p:spPr>
      </p:cxnSp>
      <p:sp>
        <p:nvSpPr>
          <p:cNvPr id="261" name="Google Shape;261;p34"/>
          <p:cNvSpPr txBox="1"/>
          <p:nvPr/>
        </p:nvSpPr>
        <p:spPr>
          <a:xfrm>
            <a:off x="525975" y="4416450"/>
            <a:ext cx="81099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200">
                <a:solidFill>
                  <a:srgbClr val="212529"/>
                </a:solidFill>
                <a:highlight>
                  <a:srgbClr val="FFFFFF"/>
                </a:highlight>
                <a:latin typeface="Open Sans"/>
                <a:ea typeface="Open Sans"/>
                <a:cs typeface="Open Sans"/>
                <a:sym typeface="Open Sans"/>
              </a:rPr>
              <a:t>It will be most beneficial if our students use this methodology for their project work for a buy-in from the community.  </a:t>
            </a:r>
            <a:r>
              <a:rPr lang="en-GB" sz="1200">
                <a:solidFill>
                  <a:srgbClr val="212529"/>
                </a:solidFill>
                <a:highlight>
                  <a:srgbClr val="FFFFFF"/>
                </a:highlight>
                <a:latin typeface="Open Sans"/>
                <a:ea typeface="Open Sans"/>
                <a:cs typeface="Open Sans"/>
                <a:sym typeface="Open Sans"/>
              </a:rPr>
              <a:t>To understand CBPR further - Let’slook at this </a:t>
            </a:r>
            <a:r>
              <a:rPr lang="en-GB" sz="1200" u="sng">
                <a:solidFill>
                  <a:srgbClr val="1155CC"/>
                </a:solidFill>
                <a:highlight>
                  <a:srgbClr val="FFFFFF"/>
                </a:highlight>
                <a:latin typeface="Open Sans"/>
                <a:ea typeface="Open Sans"/>
                <a:cs typeface="Open Sans"/>
                <a:sym typeface="Open Sans"/>
                <a:hlinkClick r:id="rId3">
                  <a:extLst>
                    <a:ext uri="{A12FA001-AC4F-418D-AE19-62706E023703}">
                      <ahyp:hlinkClr val="tx"/>
                    </a:ext>
                  </a:extLst>
                </a:hlinkClick>
              </a:rPr>
              <a:t>video</a:t>
            </a:r>
            <a:r>
              <a:rPr lang="en-GB" sz="1200">
                <a:solidFill>
                  <a:srgbClr val="212529"/>
                </a:solidFill>
                <a:highlight>
                  <a:srgbClr val="FFFFFF"/>
                </a:highlight>
                <a:latin typeface="Open Sans"/>
                <a:ea typeface="Open Sans"/>
                <a:cs typeface="Open Sans"/>
                <a:sym typeface="Open Sans"/>
              </a:rPr>
              <a:t>.</a:t>
            </a:r>
            <a:endParaRPr sz="1200">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Case Study of CBPR</a:t>
            </a:r>
            <a:endParaRPr/>
          </a:p>
        </p:txBody>
      </p:sp>
      <p:sp>
        <p:nvSpPr>
          <p:cNvPr id="267" name="Google Shape;267;p35"/>
          <p:cNvSpPr txBox="1"/>
          <p:nvPr/>
        </p:nvSpPr>
        <p:spPr>
          <a:xfrm>
            <a:off x="376025" y="1256225"/>
            <a:ext cx="8194200" cy="3499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400"/>
              </a:spcBef>
              <a:spcAft>
                <a:spcPts val="0"/>
              </a:spcAft>
              <a:buNone/>
            </a:pPr>
            <a:r>
              <a:rPr b="1" lang="en-GB" sz="1200">
                <a:solidFill>
                  <a:srgbClr val="212121"/>
                </a:solidFill>
                <a:latin typeface="Open Sans"/>
                <a:ea typeface="Open Sans"/>
                <a:cs typeface="Open Sans"/>
                <a:sym typeface="Open Sans"/>
              </a:rPr>
              <a:t>Objective:</a:t>
            </a:r>
            <a:r>
              <a:rPr lang="en-GB" sz="1200">
                <a:solidFill>
                  <a:srgbClr val="212121"/>
                </a:solidFill>
                <a:latin typeface="Open Sans"/>
                <a:ea typeface="Open Sans"/>
                <a:cs typeface="Open Sans"/>
                <a:sym typeface="Open Sans"/>
              </a:rPr>
              <a:t> To study the effect of a community-based health education intervention on awareness and behaviour change of rural adolescent girls regarding their management of menstrual hygiene.</a:t>
            </a:r>
            <a:endParaRPr sz="1200">
              <a:solidFill>
                <a:srgbClr val="212121"/>
              </a:solidFill>
              <a:latin typeface="Open Sans"/>
              <a:ea typeface="Open Sans"/>
              <a:cs typeface="Open Sans"/>
              <a:sym typeface="Open Sans"/>
            </a:endParaRPr>
          </a:p>
          <a:p>
            <a:pPr indent="0" lvl="0" marL="0" rtl="0" algn="l">
              <a:lnSpc>
                <a:spcPct val="150000"/>
              </a:lnSpc>
              <a:spcBef>
                <a:spcPts val="1400"/>
              </a:spcBef>
              <a:spcAft>
                <a:spcPts val="0"/>
              </a:spcAft>
              <a:buNone/>
            </a:pPr>
            <a:r>
              <a:rPr b="1" lang="en-GB" sz="1200">
                <a:solidFill>
                  <a:srgbClr val="212121"/>
                </a:solidFill>
                <a:latin typeface="Open Sans"/>
                <a:ea typeface="Open Sans"/>
                <a:cs typeface="Open Sans"/>
                <a:sym typeface="Open Sans"/>
              </a:rPr>
              <a:t>Materials and methods:</a:t>
            </a:r>
            <a:r>
              <a:rPr lang="en-GB" sz="1200">
                <a:solidFill>
                  <a:srgbClr val="212121"/>
                </a:solidFill>
                <a:latin typeface="Open Sans"/>
                <a:ea typeface="Open Sans"/>
                <a:cs typeface="Open Sans"/>
                <a:sym typeface="Open Sans"/>
              </a:rPr>
              <a:t> A participatory-action study was undertaken in Primary Health Centres in 23 villages in Anji, in the Wardha district of Maharashtra state. Study subjects were unmarried rural adolescent girls (12-19 years). A needs assessment study conducted for health messages with this target audience, using a triangulated research design of quantitative (survey) and qualitative (focus group discussions) methods. </a:t>
            </a:r>
            <a:endParaRPr sz="1200">
              <a:solidFill>
                <a:srgbClr val="212121"/>
              </a:solidFill>
              <a:latin typeface="Open Sans"/>
              <a:ea typeface="Open Sans"/>
              <a:cs typeface="Open Sans"/>
              <a:sym typeface="Open Sans"/>
            </a:endParaRPr>
          </a:p>
          <a:p>
            <a:pPr indent="0" lvl="0" marL="0" rtl="0" algn="l">
              <a:lnSpc>
                <a:spcPct val="150000"/>
              </a:lnSpc>
              <a:spcBef>
                <a:spcPts val="1400"/>
              </a:spcBef>
              <a:spcAft>
                <a:spcPts val="1400"/>
              </a:spcAft>
              <a:buNone/>
            </a:pPr>
            <a:r>
              <a:rPr lang="en-GB" sz="1200">
                <a:solidFill>
                  <a:srgbClr val="212121"/>
                </a:solidFill>
                <a:latin typeface="Open Sans"/>
                <a:ea typeface="Open Sans"/>
                <a:cs typeface="Open Sans"/>
                <a:sym typeface="Open Sans"/>
              </a:rPr>
              <a:t>Program for Appropriate Technology for Health (PATH) guidelines were used to develop a pre-tested, handmade flip book containing needs-based key messages about the management of menstrual hygiene. The messages were delivered at monthly meetings of village-based groups of adolescent girls, called Kishori Panchayat. After 3 years, the effect of the messages was assessed using a combination of quantitative (survey) and qualitative (trend analysis) methods.</a:t>
            </a:r>
            <a:endParaRPr sz="1200">
              <a:solidFill>
                <a:srgbClr val="212529"/>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txBox="1"/>
          <p:nvPr/>
        </p:nvSpPr>
        <p:spPr>
          <a:xfrm>
            <a:off x="393125" y="495650"/>
            <a:ext cx="8202600" cy="2391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400"/>
              </a:spcBef>
              <a:spcAft>
                <a:spcPts val="0"/>
              </a:spcAft>
              <a:buNone/>
            </a:pPr>
            <a:r>
              <a:rPr b="1" lang="en-GB" sz="1200">
                <a:solidFill>
                  <a:srgbClr val="212121"/>
                </a:solidFill>
                <a:highlight>
                  <a:srgbClr val="FFFFFF"/>
                </a:highlight>
                <a:latin typeface="Open Sans"/>
                <a:ea typeface="Open Sans"/>
                <a:cs typeface="Open Sans"/>
                <a:sym typeface="Open Sans"/>
              </a:rPr>
              <a:t>Results:</a:t>
            </a:r>
            <a:r>
              <a:rPr lang="en-GB" sz="1200">
                <a:solidFill>
                  <a:srgbClr val="212121"/>
                </a:solidFill>
                <a:highlight>
                  <a:srgbClr val="FFFFFF"/>
                </a:highlight>
                <a:latin typeface="Open Sans"/>
                <a:ea typeface="Open Sans"/>
                <a:cs typeface="Open Sans"/>
                <a:sym typeface="Open Sans"/>
              </a:rPr>
              <a:t> After 3 years, significantly more adolescent girls (55%) were aware of menstruation before its initiation compared with baseline (35%). The practice of using ready-made pads increased significantly from 5% to 25% and reuse of cloth declined from 85% to 57%. The trend analysis showed that adolescent girls perceived a positive change in their behaviour and level of awareness.</a:t>
            </a:r>
            <a:endParaRPr sz="1200">
              <a:solidFill>
                <a:srgbClr val="212121"/>
              </a:solidFill>
              <a:highlight>
                <a:srgbClr val="FFFFFF"/>
              </a:highlight>
              <a:latin typeface="Open Sans"/>
              <a:ea typeface="Open Sans"/>
              <a:cs typeface="Open Sans"/>
              <a:sym typeface="Open Sans"/>
            </a:endParaRPr>
          </a:p>
          <a:p>
            <a:pPr indent="0" lvl="0" marL="0" rtl="0" algn="l">
              <a:lnSpc>
                <a:spcPct val="150000"/>
              </a:lnSpc>
              <a:spcBef>
                <a:spcPts val="1400"/>
              </a:spcBef>
              <a:spcAft>
                <a:spcPts val="0"/>
              </a:spcAft>
              <a:buNone/>
            </a:pPr>
            <a:r>
              <a:rPr b="1" lang="en-GB" sz="1200">
                <a:solidFill>
                  <a:srgbClr val="212121"/>
                </a:solidFill>
                <a:highlight>
                  <a:srgbClr val="FFFFFF"/>
                </a:highlight>
                <a:latin typeface="Open Sans"/>
                <a:ea typeface="Open Sans"/>
                <a:cs typeface="Open Sans"/>
                <a:sym typeface="Open Sans"/>
              </a:rPr>
              <a:t>Conclusion:</a:t>
            </a:r>
            <a:r>
              <a:rPr lang="en-GB" sz="1200">
                <a:solidFill>
                  <a:srgbClr val="212121"/>
                </a:solidFill>
                <a:highlight>
                  <a:srgbClr val="FFFFFF"/>
                </a:highlight>
                <a:latin typeface="Open Sans"/>
                <a:ea typeface="Open Sans"/>
                <a:cs typeface="Open Sans"/>
                <a:sym typeface="Open Sans"/>
              </a:rPr>
              <a:t> The present community health education intervention strategy could bring significant changes in the awareness and behaviour of rural adolescent girls regarding management of their menstrual hygiene.</a:t>
            </a:r>
            <a:endParaRPr sz="1200">
              <a:solidFill>
                <a:srgbClr val="212121"/>
              </a:solidFill>
              <a:highlight>
                <a:srgbClr val="FFFFFF"/>
              </a:highlight>
              <a:latin typeface="Open Sans"/>
              <a:ea typeface="Open Sans"/>
              <a:cs typeface="Open Sans"/>
              <a:sym typeface="Open Sans"/>
            </a:endParaRPr>
          </a:p>
          <a:p>
            <a:pPr indent="0" lvl="0" marL="0" rtl="0" algn="l">
              <a:lnSpc>
                <a:spcPct val="115000"/>
              </a:lnSpc>
              <a:spcBef>
                <a:spcPts val="1400"/>
              </a:spcBef>
              <a:spcAft>
                <a:spcPts val="1200"/>
              </a:spcAft>
              <a:buNone/>
            </a:pPr>
            <a:r>
              <a:rPr lang="en-GB" sz="1200">
                <a:solidFill>
                  <a:srgbClr val="212529"/>
                </a:solidFill>
                <a:highlight>
                  <a:srgbClr val="FFFFFF"/>
                </a:highlight>
                <a:latin typeface="Open Sans"/>
                <a:ea typeface="Open Sans"/>
                <a:cs typeface="Open Sans"/>
                <a:sym typeface="Open Sans"/>
              </a:rPr>
              <a:t>For a complete preview of the above CBPR research study, check out this </a:t>
            </a:r>
            <a:r>
              <a:rPr lang="en-GB" sz="1200" u="sng">
                <a:solidFill>
                  <a:srgbClr val="1155CC"/>
                </a:solidFill>
                <a:highlight>
                  <a:srgbClr val="FFFFFF"/>
                </a:highlight>
                <a:latin typeface="Open Sans"/>
                <a:ea typeface="Open Sans"/>
                <a:cs typeface="Open Sans"/>
                <a:sym typeface="Open Sans"/>
                <a:hlinkClick r:id="rId3">
                  <a:extLst>
                    <a:ext uri="{A12FA001-AC4F-418D-AE19-62706E023703}">
                      <ahyp:hlinkClr val="tx"/>
                    </a:ext>
                  </a:extLst>
                </a:hlinkClick>
              </a:rPr>
              <a:t>link</a:t>
            </a:r>
            <a:r>
              <a:rPr lang="en-GB" sz="1200">
                <a:solidFill>
                  <a:srgbClr val="212529"/>
                </a:solidFill>
                <a:highlight>
                  <a:srgbClr val="FFFFFF"/>
                </a:highlight>
                <a:latin typeface="Open Sans"/>
                <a:ea typeface="Open Sans"/>
                <a:cs typeface="Open Sans"/>
                <a:sym typeface="Open Sans"/>
              </a:rPr>
              <a:t>.</a:t>
            </a:r>
            <a:endParaRPr sz="12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Students Research</a:t>
            </a:r>
            <a:endParaRPr/>
          </a:p>
        </p:txBody>
      </p:sp>
      <p:sp>
        <p:nvSpPr>
          <p:cNvPr id="278" name="Google Shape;278;p37"/>
          <p:cNvSpPr txBox="1"/>
          <p:nvPr/>
        </p:nvSpPr>
        <p:spPr>
          <a:xfrm>
            <a:off x="416000" y="3978350"/>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t/>
            </a:r>
            <a:endParaRPr b="1" sz="1500">
              <a:latin typeface="Open Sans"/>
              <a:ea typeface="Open Sans"/>
              <a:cs typeface="Open Sans"/>
              <a:sym typeface="Open Sans"/>
            </a:endParaRPr>
          </a:p>
        </p:txBody>
      </p:sp>
      <p:sp>
        <p:nvSpPr>
          <p:cNvPr id="279" name="Google Shape;279;p37"/>
          <p:cNvSpPr txBox="1"/>
          <p:nvPr/>
        </p:nvSpPr>
        <p:spPr>
          <a:xfrm>
            <a:off x="416000" y="2242138"/>
            <a:ext cx="7783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GB" sz="1500">
                <a:solidFill>
                  <a:srgbClr val="212529"/>
                </a:solidFill>
                <a:highlight>
                  <a:srgbClr val="FFFFFF"/>
                </a:highlight>
                <a:latin typeface="Open Sans"/>
                <a:ea typeface="Open Sans"/>
                <a:cs typeface="Open Sans"/>
                <a:sym typeface="Open Sans"/>
              </a:rPr>
              <a:t>The student/s could conduct a survey of the habitation, if necessary, in terms of their own domain or subject area.</a:t>
            </a:r>
            <a:endParaRPr sz="1500">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grpSp>
        <p:nvGrpSpPr>
          <p:cNvPr id="284" name="Google Shape;284;p38"/>
          <p:cNvGrpSpPr/>
          <p:nvPr/>
        </p:nvGrpSpPr>
        <p:grpSpPr>
          <a:xfrm>
            <a:off x="2688745" y="198619"/>
            <a:ext cx="3768522" cy="3774409"/>
            <a:chOff x="2675582" y="676586"/>
            <a:chExt cx="3793942" cy="3790328"/>
          </a:xfrm>
        </p:grpSpPr>
        <p:sp>
          <p:nvSpPr>
            <p:cNvPr id="285" name="Google Shape;285;p38"/>
            <p:cNvSpPr/>
            <p:nvPr/>
          </p:nvSpPr>
          <p:spPr>
            <a:xfrm rot="-7199815">
              <a:off x="3183352" y="1184485"/>
              <a:ext cx="2774659" cy="2774659"/>
            </a:xfrm>
            <a:prstGeom prst="blockArc">
              <a:avLst>
                <a:gd fmla="val 12622480" name="adj1"/>
                <a:gd fmla="val 18176457" name="adj2"/>
                <a:gd fmla="val 20786" name="adj3"/>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8"/>
            <p:cNvSpPr/>
            <p:nvPr/>
          </p:nvSpPr>
          <p:spPr>
            <a:xfrm rot="-1799815">
              <a:off x="3183352" y="1184357"/>
              <a:ext cx="2774659" cy="2774659"/>
            </a:xfrm>
            <a:prstGeom prst="blockArc">
              <a:avLst>
                <a:gd fmla="val 12622480" name="adj1"/>
                <a:gd fmla="val 18176457" name="adj2"/>
                <a:gd fmla="val 20786" name="adj3"/>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8"/>
            <p:cNvSpPr/>
            <p:nvPr/>
          </p:nvSpPr>
          <p:spPr>
            <a:xfrm rot="3600185">
              <a:off x="3187094" y="1184439"/>
              <a:ext cx="2774659" cy="2774659"/>
            </a:xfrm>
            <a:prstGeom prst="blockArc">
              <a:avLst>
                <a:gd fmla="val 12564381" name="adj1"/>
                <a:gd fmla="val 18346131" name="adj2"/>
                <a:gd fmla="val 20844" name="adj3"/>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8"/>
            <p:cNvSpPr/>
            <p:nvPr/>
          </p:nvSpPr>
          <p:spPr>
            <a:xfrm rot="9000185">
              <a:off x="3185977" y="1184485"/>
              <a:ext cx="2774659" cy="2774659"/>
            </a:xfrm>
            <a:prstGeom prst="blockArc">
              <a:avLst>
                <a:gd fmla="val 12622480" name="adj1"/>
                <a:gd fmla="val 18081133" name="adj2"/>
                <a:gd fmla="val 20809" name="adj3"/>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38"/>
            <p:cNvGrpSpPr/>
            <p:nvPr/>
          </p:nvGrpSpPr>
          <p:grpSpPr>
            <a:xfrm rot="5400000">
              <a:off x="5379663" y="2278951"/>
              <a:ext cx="585001" cy="585472"/>
              <a:chOff x="1967628" y="812211"/>
              <a:chExt cx="588000" cy="588000"/>
            </a:xfrm>
          </p:grpSpPr>
          <p:sp>
            <p:nvSpPr>
              <p:cNvPr id="290" name="Google Shape;290;p38"/>
              <p:cNvSpPr/>
              <p:nvPr/>
            </p:nvSpPr>
            <p:spPr>
              <a:xfrm rot="39023">
                <a:off x="1970909" y="815492"/>
                <a:ext cx="581437" cy="581437"/>
              </a:xfrm>
              <a:prstGeom prst="pie">
                <a:avLst>
                  <a:gd fmla="val 6190354" name="adj1"/>
                  <a:gd fmla="val 14996165" name="adj2"/>
                </a:avLst>
              </a:prstGeom>
              <a:solidFill>
                <a:srgbClr val="1B786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8"/>
              <p:cNvSpPr/>
              <p:nvPr/>
            </p:nvSpPr>
            <p:spPr>
              <a:xfrm rot="10800000">
                <a:off x="1970875" y="815525"/>
                <a:ext cx="581400" cy="581400"/>
              </a:xfrm>
              <a:prstGeom prst="pie">
                <a:avLst>
                  <a:gd fmla="val 4028252" name="adj1"/>
                  <a:gd fmla="val 17183677" name="adj2"/>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 name="Google Shape;292;p38"/>
            <p:cNvGrpSpPr/>
            <p:nvPr/>
          </p:nvGrpSpPr>
          <p:grpSpPr>
            <a:xfrm rot="10800000">
              <a:off x="4280709" y="3378529"/>
              <a:ext cx="585001" cy="585472"/>
              <a:chOff x="1967628" y="812211"/>
              <a:chExt cx="588000" cy="588000"/>
            </a:xfrm>
          </p:grpSpPr>
          <p:sp>
            <p:nvSpPr>
              <p:cNvPr id="293" name="Google Shape;293;p38"/>
              <p:cNvSpPr/>
              <p:nvPr/>
            </p:nvSpPr>
            <p:spPr>
              <a:xfrm rot="39023">
                <a:off x="1970909" y="815492"/>
                <a:ext cx="581437" cy="581437"/>
              </a:xfrm>
              <a:prstGeom prst="pie">
                <a:avLst>
                  <a:gd fmla="val 6190354" name="adj1"/>
                  <a:gd fmla="val 14996165" name="adj2"/>
                </a:avLst>
              </a:prstGeom>
              <a:solidFill>
                <a:srgbClr val="1D7E7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8"/>
              <p:cNvSpPr/>
              <p:nvPr/>
            </p:nvSpPr>
            <p:spPr>
              <a:xfrm rot="10800000">
                <a:off x="1970875" y="815525"/>
                <a:ext cx="581400" cy="581400"/>
              </a:xfrm>
              <a:prstGeom prst="pie">
                <a:avLst>
                  <a:gd fmla="val 4028252" name="adj1"/>
                  <a:gd fmla="val 17183677"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38"/>
            <p:cNvGrpSpPr/>
            <p:nvPr/>
          </p:nvGrpSpPr>
          <p:grpSpPr>
            <a:xfrm rot="-5400000">
              <a:off x="3179922" y="2281478"/>
              <a:ext cx="585001" cy="585472"/>
              <a:chOff x="1967628" y="812211"/>
              <a:chExt cx="588000" cy="588000"/>
            </a:xfrm>
          </p:grpSpPr>
          <p:sp>
            <p:nvSpPr>
              <p:cNvPr id="296" name="Google Shape;296;p38"/>
              <p:cNvSpPr/>
              <p:nvPr/>
            </p:nvSpPr>
            <p:spPr>
              <a:xfrm rot="39023">
                <a:off x="1970909" y="815492"/>
                <a:ext cx="581437" cy="581437"/>
              </a:xfrm>
              <a:prstGeom prst="pie">
                <a:avLst>
                  <a:gd fmla="val 6190354" name="adj1"/>
                  <a:gd fmla="val 14996165" name="adj2"/>
                </a:avLst>
              </a:prstGeom>
              <a:solidFill>
                <a:srgbClr val="1F887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8"/>
              <p:cNvSpPr/>
              <p:nvPr/>
            </p:nvSpPr>
            <p:spPr>
              <a:xfrm rot="10800000">
                <a:off x="1970875" y="815525"/>
                <a:ext cx="581400" cy="581400"/>
              </a:xfrm>
              <a:prstGeom prst="pie">
                <a:avLst>
                  <a:gd fmla="val 4028252" name="adj1"/>
                  <a:gd fmla="val 17183677" name="adj2"/>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 name="Google Shape;298;p38"/>
            <p:cNvSpPr txBox="1"/>
            <p:nvPr/>
          </p:nvSpPr>
          <p:spPr>
            <a:xfrm>
              <a:off x="3214513" y="2360618"/>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a:ea typeface="Roboto"/>
                  <a:cs typeface="Roboto"/>
                  <a:sym typeface="Roboto"/>
                </a:rPr>
                <a:t>01</a:t>
              </a:r>
              <a:endParaRPr b="1" sz="1600">
                <a:solidFill>
                  <a:srgbClr val="FFFFFF"/>
                </a:solidFill>
                <a:latin typeface="Roboto"/>
                <a:ea typeface="Roboto"/>
                <a:cs typeface="Roboto"/>
                <a:sym typeface="Roboto"/>
              </a:endParaRPr>
            </a:p>
          </p:txBody>
        </p:sp>
        <p:sp>
          <p:nvSpPr>
            <p:cNvPr id="299" name="Google Shape;299;p38"/>
            <p:cNvSpPr txBox="1"/>
            <p:nvPr/>
          </p:nvSpPr>
          <p:spPr>
            <a:xfrm>
              <a:off x="4335750" y="3460301"/>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a:ea typeface="Roboto"/>
                  <a:cs typeface="Roboto"/>
                  <a:sym typeface="Roboto"/>
                </a:rPr>
                <a:t>02</a:t>
              </a:r>
              <a:endParaRPr b="1" sz="1600">
                <a:solidFill>
                  <a:srgbClr val="FFFFFF"/>
                </a:solidFill>
                <a:latin typeface="Roboto"/>
                <a:ea typeface="Roboto"/>
                <a:cs typeface="Roboto"/>
                <a:sym typeface="Roboto"/>
              </a:endParaRPr>
            </a:p>
          </p:txBody>
        </p:sp>
        <p:sp>
          <p:nvSpPr>
            <p:cNvPr id="300" name="Google Shape;300;p38"/>
            <p:cNvSpPr txBox="1"/>
            <p:nvPr/>
          </p:nvSpPr>
          <p:spPr>
            <a:xfrm>
              <a:off x="5419402" y="2360618"/>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a:ea typeface="Roboto"/>
                  <a:cs typeface="Roboto"/>
                  <a:sym typeface="Roboto"/>
                </a:rPr>
                <a:t>03</a:t>
              </a:r>
              <a:endParaRPr b="1" sz="1600">
                <a:solidFill>
                  <a:srgbClr val="FFFFFF"/>
                </a:solidFill>
                <a:latin typeface="Roboto"/>
                <a:ea typeface="Roboto"/>
                <a:cs typeface="Roboto"/>
                <a:sym typeface="Roboto"/>
              </a:endParaRPr>
            </a:p>
          </p:txBody>
        </p:sp>
        <p:grpSp>
          <p:nvGrpSpPr>
            <p:cNvPr id="301" name="Google Shape;301;p38"/>
            <p:cNvGrpSpPr/>
            <p:nvPr/>
          </p:nvGrpSpPr>
          <p:grpSpPr>
            <a:xfrm>
              <a:off x="4261689" y="1180926"/>
              <a:ext cx="585001" cy="585530"/>
              <a:chOff x="1967628" y="812211"/>
              <a:chExt cx="588000" cy="588000"/>
            </a:xfrm>
          </p:grpSpPr>
          <p:sp>
            <p:nvSpPr>
              <p:cNvPr id="302" name="Google Shape;302;p38"/>
              <p:cNvSpPr/>
              <p:nvPr/>
            </p:nvSpPr>
            <p:spPr>
              <a:xfrm rot="39023">
                <a:off x="1970909" y="815492"/>
                <a:ext cx="581437" cy="581437"/>
              </a:xfrm>
              <a:prstGeom prst="pie">
                <a:avLst>
                  <a:gd fmla="val 6190354" name="adj1"/>
                  <a:gd fmla="val 14996165" name="adj2"/>
                </a:avLst>
              </a:prstGeom>
              <a:solidFill>
                <a:srgbClr val="155B5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8"/>
              <p:cNvSpPr/>
              <p:nvPr/>
            </p:nvSpPr>
            <p:spPr>
              <a:xfrm rot="10800000">
                <a:off x="1970875" y="815525"/>
                <a:ext cx="581400" cy="581400"/>
              </a:xfrm>
              <a:prstGeom prst="pie">
                <a:avLst>
                  <a:gd fmla="val 4028252" name="adj1"/>
                  <a:gd fmla="val 17183677"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38"/>
            <p:cNvSpPr txBox="1"/>
            <p:nvPr/>
          </p:nvSpPr>
          <p:spPr>
            <a:xfrm>
              <a:off x="4335750" y="1254446"/>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a:ea typeface="Roboto"/>
                  <a:cs typeface="Roboto"/>
                  <a:sym typeface="Roboto"/>
                </a:rPr>
                <a:t>04</a:t>
              </a:r>
              <a:endParaRPr b="1" sz="1600">
                <a:solidFill>
                  <a:srgbClr val="FFFFFF"/>
                </a:solidFill>
                <a:latin typeface="Roboto"/>
                <a:ea typeface="Roboto"/>
                <a:cs typeface="Roboto"/>
                <a:sym typeface="Roboto"/>
              </a:endParaRPr>
            </a:p>
          </p:txBody>
        </p:sp>
      </p:grpSp>
      <p:grpSp>
        <p:nvGrpSpPr>
          <p:cNvPr id="305" name="Google Shape;305;p38"/>
          <p:cNvGrpSpPr/>
          <p:nvPr/>
        </p:nvGrpSpPr>
        <p:grpSpPr>
          <a:xfrm>
            <a:off x="323500" y="637075"/>
            <a:ext cx="3362713" cy="1289700"/>
            <a:chOff x="323500" y="1170475"/>
            <a:chExt cx="3362713" cy="1289700"/>
          </a:xfrm>
        </p:grpSpPr>
        <p:sp>
          <p:nvSpPr>
            <p:cNvPr id="306" name="Google Shape;306;p38"/>
            <p:cNvSpPr txBox="1"/>
            <p:nvPr/>
          </p:nvSpPr>
          <p:spPr>
            <a:xfrm>
              <a:off x="323500" y="1170475"/>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200">
                  <a:latin typeface="Open Sans"/>
                  <a:ea typeface="Open Sans"/>
                  <a:cs typeface="Open Sans"/>
                  <a:sym typeface="Open Sans"/>
                </a:rPr>
                <a:t>Arts</a:t>
              </a:r>
              <a:endParaRPr b="1" sz="1200">
                <a:latin typeface="Open Sans"/>
                <a:ea typeface="Open Sans"/>
                <a:cs typeface="Open Sans"/>
                <a:sym typeface="Open Sans"/>
              </a:endParaRPr>
            </a:p>
            <a:p>
              <a:pPr indent="0" lvl="0" marL="0" rtl="0" algn="r">
                <a:spcBef>
                  <a:spcPts val="0"/>
                </a:spcBef>
                <a:spcAft>
                  <a:spcPts val="0"/>
                </a:spcAft>
                <a:buNone/>
              </a:pPr>
              <a:r>
                <a:t/>
              </a:r>
              <a:endParaRPr sz="800">
                <a:latin typeface="Open Sans"/>
                <a:ea typeface="Open Sans"/>
                <a:cs typeface="Open Sans"/>
                <a:sym typeface="Open Sans"/>
              </a:endParaRPr>
            </a:p>
            <a:p>
              <a:pPr indent="0" lvl="0" marL="0" rtl="0" algn="r">
                <a:spcBef>
                  <a:spcPts val="0"/>
                </a:spcBef>
                <a:spcAft>
                  <a:spcPts val="1200"/>
                </a:spcAft>
                <a:buNone/>
              </a:pPr>
              <a:r>
                <a:rPr lang="en-GB" sz="1100">
                  <a:solidFill>
                    <a:srgbClr val="212529"/>
                  </a:solidFill>
                  <a:highlight>
                    <a:srgbClr val="FFFFFF"/>
                  </a:highlight>
                  <a:latin typeface="Open Sans"/>
                  <a:ea typeface="Open Sans"/>
                  <a:cs typeface="Open Sans"/>
                  <a:sym typeface="Open Sans"/>
                </a:rPr>
                <a:t>will focus on socio-economic conditions, social survey and about the Government’s social security schemes</a:t>
              </a:r>
              <a:endParaRPr b="1" sz="1200">
                <a:latin typeface="Roboto"/>
                <a:ea typeface="Roboto"/>
                <a:cs typeface="Roboto"/>
                <a:sym typeface="Roboto"/>
              </a:endParaRPr>
            </a:p>
          </p:txBody>
        </p:sp>
        <p:cxnSp>
          <p:nvCxnSpPr>
            <p:cNvPr id="307" name="Google Shape;307;p38"/>
            <p:cNvCxnSpPr/>
            <p:nvPr/>
          </p:nvCxnSpPr>
          <p:spPr>
            <a:xfrm rot="10800000">
              <a:off x="2641913" y="1831625"/>
              <a:ext cx="1044300" cy="0"/>
            </a:xfrm>
            <a:prstGeom prst="straightConnector1">
              <a:avLst/>
            </a:prstGeom>
            <a:noFill/>
            <a:ln cap="flat" cmpd="sng" w="9525">
              <a:solidFill>
                <a:srgbClr val="1F887E"/>
              </a:solidFill>
              <a:prstDash val="solid"/>
              <a:round/>
              <a:headEnd len="sm" w="sm" type="none"/>
              <a:tailEnd len="med" w="med" type="oval"/>
            </a:ln>
          </p:spPr>
        </p:cxnSp>
      </p:grpSp>
      <p:grpSp>
        <p:nvGrpSpPr>
          <p:cNvPr id="308" name="Google Shape;308;p38"/>
          <p:cNvGrpSpPr/>
          <p:nvPr/>
        </p:nvGrpSpPr>
        <p:grpSpPr>
          <a:xfrm>
            <a:off x="323500" y="2294875"/>
            <a:ext cx="3629413" cy="1289700"/>
            <a:chOff x="323500" y="2828275"/>
            <a:chExt cx="3629413" cy="1289700"/>
          </a:xfrm>
        </p:grpSpPr>
        <p:sp>
          <p:nvSpPr>
            <p:cNvPr id="309" name="Google Shape;309;p38"/>
            <p:cNvSpPr txBox="1"/>
            <p:nvPr/>
          </p:nvSpPr>
          <p:spPr>
            <a:xfrm>
              <a:off x="323500" y="2828275"/>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100">
                  <a:latin typeface="Open Sans"/>
                  <a:ea typeface="Open Sans"/>
                  <a:cs typeface="Open Sans"/>
                  <a:sym typeface="Open Sans"/>
                </a:rPr>
                <a:t>Other Streams</a:t>
              </a:r>
              <a:endParaRPr b="1" sz="1100">
                <a:latin typeface="Open Sans"/>
                <a:ea typeface="Open Sans"/>
                <a:cs typeface="Open Sans"/>
                <a:sym typeface="Open Sans"/>
              </a:endParaRPr>
            </a:p>
            <a:p>
              <a:pPr indent="0" lvl="0" marL="0" rtl="0" algn="r">
                <a:spcBef>
                  <a:spcPts val="1600"/>
                </a:spcBef>
                <a:spcAft>
                  <a:spcPts val="1600"/>
                </a:spcAft>
                <a:buNone/>
              </a:pPr>
              <a:r>
                <a:rPr lang="en-GB" sz="1100">
                  <a:latin typeface="Open Sans"/>
                  <a:ea typeface="Open Sans"/>
                  <a:cs typeface="Open Sans"/>
                  <a:sym typeface="Open Sans"/>
                </a:rPr>
                <a:t>Similar topics related to their subject</a:t>
              </a:r>
              <a:endParaRPr sz="1100">
                <a:latin typeface="Open Sans"/>
                <a:ea typeface="Open Sans"/>
                <a:cs typeface="Open Sans"/>
                <a:sym typeface="Open Sans"/>
              </a:endParaRPr>
            </a:p>
          </p:txBody>
        </p:sp>
        <p:cxnSp>
          <p:nvCxnSpPr>
            <p:cNvPr id="310" name="Google Shape;310;p38"/>
            <p:cNvCxnSpPr/>
            <p:nvPr/>
          </p:nvCxnSpPr>
          <p:spPr>
            <a:xfrm rot="10800000">
              <a:off x="2641913" y="3489425"/>
              <a:ext cx="1311000" cy="0"/>
            </a:xfrm>
            <a:prstGeom prst="straightConnector1">
              <a:avLst/>
            </a:prstGeom>
            <a:noFill/>
            <a:ln cap="flat" cmpd="sng" w="9525">
              <a:solidFill>
                <a:srgbClr val="1D7E74"/>
              </a:solidFill>
              <a:prstDash val="solid"/>
              <a:round/>
              <a:headEnd len="sm" w="sm" type="none"/>
              <a:tailEnd len="med" w="med" type="oval"/>
            </a:ln>
          </p:spPr>
        </p:cxnSp>
      </p:grpSp>
      <p:grpSp>
        <p:nvGrpSpPr>
          <p:cNvPr id="311" name="Google Shape;311;p38"/>
          <p:cNvGrpSpPr/>
          <p:nvPr/>
        </p:nvGrpSpPr>
        <p:grpSpPr>
          <a:xfrm>
            <a:off x="5209825" y="526950"/>
            <a:ext cx="3610650" cy="1289700"/>
            <a:chOff x="5209825" y="1060350"/>
            <a:chExt cx="3610650" cy="1289700"/>
          </a:xfrm>
        </p:grpSpPr>
        <p:sp>
          <p:nvSpPr>
            <p:cNvPr id="312" name="Google Shape;312;p38"/>
            <p:cNvSpPr txBox="1"/>
            <p:nvPr/>
          </p:nvSpPr>
          <p:spPr>
            <a:xfrm>
              <a:off x="6696475" y="10603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Sciences</a:t>
              </a:r>
              <a:endParaRPr b="1" sz="11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1200"/>
                </a:spcAft>
                <a:buNone/>
              </a:pPr>
              <a:r>
                <a:rPr lang="en-GB" sz="1100">
                  <a:solidFill>
                    <a:srgbClr val="212529"/>
                  </a:solidFill>
                  <a:highlight>
                    <a:srgbClr val="FFFFFF"/>
                  </a:highlight>
                  <a:latin typeface="Open Sans"/>
                  <a:ea typeface="Open Sans"/>
                  <a:cs typeface="Open Sans"/>
                  <a:sym typeface="Open Sans"/>
                </a:rPr>
                <a:t>could take up a survey on the health and hygiene conditions of that habitation</a:t>
              </a:r>
              <a:endParaRPr sz="1100">
                <a:latin typeface="Open Sans"/>
                <a:ea typeface="Open Sans"/>
                <a:cs typeface="Open Sans"/>
                <a:sym typeface="Open Sans"/>
              </a:endParaRPr>
            </a:p>
          </p:txBody>
        </p:sp>
        <p:cxnSp>
          <p:nvCxnSpPr>
            <p:cNvPr id="313" name="Google Shape;313;p38"/>
            <p:cNvCxnSpPr/>
            <p:nvPr/>
          </p:nvCxnSpPr>
          <p:spPr>
            <a:xfrm>
              <a:off x="5209825" y="1705200"/>
              <a:ext cx="1286700" cy="0"/>
            </a:xfrm>
            <a:prstGeom prst="straightConnector1">
              <a:avLst/>
            </a:prstGeom>
            <a:noFill/>
            <a:ln cap="flat" cmpd="sng" w="9525">
              <a:solidFill>
                <a:srgbClr val="155B54"/>
              </a:solidFill>
              <a:prstDash val="solid"/>
              <a:round/>
              <a:headEnd len="sm" w="sm" type="none"/>
              <a:tailEnd len="med" w="med" type="oval"/>
            </a:ln>
          </p:spPr>
        </p:cxnSp>
      </p:grpSp>
      <p:grpSp>
        <p:nvGrpSpPr>
          <p:cNvPr id="314" name="Google Shape;314;p38"/>
          <p:cNvGrpSpPr/>
          <p:nvPr/>
        </p:nvGrpSpPr>
        <p:grpSpPr>
          <a:xfrm>
            <a:off x="5209825" y="2487050"/>
            <a:ext cx="3610650" cy="1289700"/>
            <a:chOff x="5209825" y="3020450"/>
            <a:chExt cx="3610650" cy="1289700"/>
          </a:xfrm>
        </p:grpSpPr>
        <p:sp>
          <p:nvSpPr>
            <p:cNvPr id="315" name="Google Shape;315;p38"/>
            <p:cNvSpPr txBox="1"/>
            <p:nvPr/>
          </p:nvSpPr>
          <p:spPr>
            <a:xfrm>
              <a:off x="6696475" y="30204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100">
                  <a:latin typeface="Open Sans"/>
                  <a:ea typeface="Open Sans"/>
                  <a:cs typeface="Open Sans"/>
                  <a:sym typeface="Open Sans"/>
                </a:rPr>
                <a:t>General Survey</a:t>
              </a:r>
              <a:endParaRPr b="1" sz="1100">
                <a:latin typeface="Open Sans"/>
                <a:ea typeface="Open Sans"/>
                <a:cs typeface="Open Sans"/>
                <a:sym typeface="Open Sans"/>
              </a:endParaRPr>
            </a:p>
            <a:p>
              <a:pPr indent="0" lvl="0" marL="0" rtl="0" algn="l">
                <a:spcBef>
                  <a:spcPts val="1600"/>
                </a:spcBef>
                <a:spcAft>
                  <a:spcPts val="1200"/>
                </a:spcAft>
                <a:buNone/>
              </a:pPr>
              <a:r>
                <a:rPr lang="en-GB" sz="1100">
                  <a:solidFill>
                    <a:srgbClr val="212529"/>
                  </a:solidFill>
                  <a:highlight>
                    <a:srgbClr val="FFFFFF"/>
                  </a:highlight>
                  <a:latin typeface="Open Sans"/>
                  <a:ea typeface="Open Sans"/>
                  <a:cs typeface="Open Sans"/>
                  <a:sym typeface="Open Sans"/>
                </a:rPr>
                <a:t>incorporating all the different areas.</a:t>
              </a:r>
              <a:endParaRPr sz="1100">
                <a:latin typeface="Open Sans"/>
                <a:ea typeface="Open Sans"/>
                <a:cs typeface="Open Sans"/>
                <a:sym typeface="Open Sans"/>
              </a:endParaRPr>
            </a:p>
          </p:txBody>
        </p:sp>
        <p:cxnSp>
          <p:nvCxnSpPr>
            <p:cNvPr id="316" name="Google Shape;316;p38"/>
            <p:cNvCxnSpPr/>
            <p:nvPr/>
          </p:nvCxnSpPr>
          <p:spPr>
            <a:xfrm>
              <a:off x="5209825" y="3648300"/>
              <a:ext cx="1286700" cy="0"/>
            </a:xfrm>
            <a:prstGeom prst="straightConnector1">
              <a:avLst/>
            </a:prstGeom>
            <a:noFill/>
            <a:ln cap="flat" cmpd="sng" w="9525">
              <a:solidFill>
                <a:srgbClr val="1B786E"/>
              </a:solidFill>
              <a:prstDash val="solid"/>
              <a:round/>
              <a:headEnd len="sm" w="sm" type="none"/>
              <a:tailEnd len="med" w="med" type="oval"/>
            </a:ln>
          </p:spPr>
        </p:cxnSp>
      </p:grpSp>
      <p:sp>
        <p:nvSpPr>
          <p:cNvPr id="317" name="Google Shape;317;p38"/>
          <p:cNvSpPr txBox="1"/>
          <p:nvPr/>
        </p:nvSpPr>
        <p:spPr>
          <a:xfrm>
            <a:off x="0" y="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accent1"/>
                </a:solidFill>
                <a:latin typeface="PT Sans Narrow"/>
                <a:ea typeface="PT Sans Narrow"/>
                <a:cs typeface="PT Sans Narrow"/>
                <a:sym typeface="PT Sans Narrow"/>
              </a:rPr>
              <a:t>Examples</a:t>
            </a:r>
            <a:endParaRPr b="1" sz="1500">
              <a:solidFill>
                <a:schemeClr val="accent1"/>
              </a:solidFill>
              <a:latin typeface="PT Sans Narrow"/>
              <a:ea typeface="PT Sans Narrow"/>
              <a:cs typeface="PT Sans Narrow"/>
              <a:sym typeface="PT Sans Narrow"/>
            </a:endParaRPr>
          </a:p>
        </p:txBody>
      </p:sp>
      <p:sp>
        <p:nvSpPr>
          <p:cNvPr id="318" name="Google Shape;318;p38"/>
          <p:cNvSpPr txBox="1"/>
          <p:nvPr/>
        </p:nvSpPr>
        <p:spPr>
          <a:xfrm>
            <a:off x="1323244" y="4153100"/>
            <a:ext cx="7560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GB" sz="1100">
                <a:solidFill>
                  <a:srgbClr val="212529"/>
                </a:solidFill>
                <a:highlight>
                  <a:srgbClr val="FFFFFF"/>
                </a:highlight>
                <a:latin typeface="Open Sans"/>
                <a:ea typeface="Open Sans"/>
                <a:cs typeface="Open Sans"/>
                <a:sym typeface="Open Sans"/>
              </a:rPr>
              <a:t>A common survey format could be designed. This should not be viewed as a duplication of work by the Village or Ward volunteers; rather, it could be another primary source of data.</a:t>
            </a:r>
            <a:endParaRPr sz="1100">
              <a:solidFill>
                <a:srgbClr val="212529"/>
              </a:solidFill>
              <a:highlight>
                <a:srgbClr val="FFFFFF"/>
              </a:highlight>
              <a:latin typeface="Open Sans"/>
              <a:ea typeface="Open Sans"/>
              <a:cs typeface="Open Sans"/>
              <a:sym typeface="Open Sans"/>
            </a:endParaRPr>
          </a:p>
        </p:txBody>
      </p:sp>
      <p:pic>
        <p:nvPicPr>
          <p:cNvPr id="319" name="Google Shape;319;p38"/>
          <p:cNvPicPr preferRelativeResize="0"/>
          <p:nvPr/>
        </p:nvPicPr>
        <p:blipFill rotWithShape="1">
          <a:blip r:embed="rId3">
            <a:alphaModFix/>
          </a:blip>
          <a:srcRect b="22102" l="22406" r="31791" t="29459"/>
          <a:stretch/>
        </p:blipFill>
        <p:spPr>
          <a:xfrm>
            <a:off x="135400" y="3786575"/>
            <a:ext cx="1187849" cy="1256226"/>
          </a:xfrm>
          <a:prstGeom prst="rect">
            <a:avLst/>
          </a:prstGeom>
          <a:noFill/>
          <a:ln>
            <a:noFill/>
          </a:ln>
        </p:spPr>
      </p:pic>
      <p:sp>
        <p:nvSpPr>
          <p:cNvPr id="320" name="Google Shape;320;p38"/>
          <p:cNvSpPr txBox="1"/>
          <p:nvPr/>
        </p:nvSpPr>
        <p:spPr>
          <a:xfrm>
            <a:off x="416000" y="4206950"/>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9"/>
          <p:cNvSpPr txBox="1"/>
          <p:nvPr>
            <p:ph idx="1" type="body"/>
          </p:nvPr>
        </p:nvSpPr>
        <p:spPr>
          <a:xfrm>
            <a:off x="391550" y="360475"/>
            <a:ext cx="8440800" cy="2004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sz="1200">
                <a:solidFill>
                  <a:srgbClr val="212529"/>
                </a:solidFill>
                <a:highlight>
                  <a:srgbClr val="FFFFFF"/>
                </a:highlight>
              </a:rPr>
              <a:t>Students research method should be driven by their  aims and priorities - they start by thinking carefully about what </a:t>
            </a:r>
            <a:r>
              <a:rPr b="1" lang="en-GB" sz="1200">
                <a:solidFill>
                  <a:srgbClr val="212529"/>
                </a:solidFill>
                <a:highlight>
                  <a:srgbClr val="FFFFFF"/>
                </a:highlight>
              </a:rPr>
              <a:t>they want to achieve</a:t>
            </a:r>
            <a:r>
              <a:rPr lang="en-GB" sz="1200">
                <a:solidFill>
                  <a:srgbClr val="212529"/>
                </a:solidFill>
                <a:highlight>
                  <a:srgbClr val="FFFFFF"/>
                </a:highlight>
              </a:rPr>
              <a:t>. When planning your their methods, there are two key decisions they will make.</a:t>
            </a:r>
            <a:endParaRPr sz="1200">
              <a:solidFill>
                <a:srgbClr val="000000"/>
              </a:solidFill>
            </a:endParaRPr>
          </a:p>
        </p:txBody>
      </p:sp>
      <p:grpSp>
        <p:nvGrpSpPr>
          <p:cNvPr id="326" name="Google Shape;326;p39"/>
          <p:cNvGrpSpPr/>
          <p:nvPr/>
        </p:nvGrpSpPr>
        <p:grpSpPr>
          <a:xfrm>
            <a:off x="4303290" y="1295962"/>
            <a:ext cx="1854000" cy="1854000"/>
            <a:chOff x="4303290" y="1676962"/>
            <a:chExt cx="1854000" cy="1854000"/>
          </a:xfrm>
        </p:grpSpPr>
        <p:sp>
          <p:nvSpPr>
            <p:cNvPr id="327" name="Google Shape;327;p39"/>
            <p:cNvSpPr/>
            <p:nvPr/>
          </p:nvSpPr>
          <p:spPr>
            <a:xfrm>
              <a:off x="4303290" y="1676962"/>
              <a:ext cx="1854000" cy="1854000"/>
            </a:xfrm>
            <a:prstGeom prst="ellipse">
              <a:avLst/>
            </a:prstGeom>
            <a:solidFill>
              <a:srgbClr val="249C90"/>
            </a:solidFill>
            <a:ln cap="flat" cmpd="sng" w="28575">
              <a:solidFill>
                <a:srgbClr val="83E3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9"/>
            <p:cNvSpPr txBox="1"/>
            <p:nvPr/>
          </p:nvSpPr>
          <p:spPr>
            <a:xfrm>
              <a:off x="5010351" y="2455615"/>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FFFFFF"/>
                  </a:solidFill>
                  <a:latin typeface="Roboto"/>
                  <a:ea typeface="Roboto"/>
                  <a:cs typeface="Roboto"/>
                  <a:sym typeface="Roboto"/>
                </a:rPr>
                <a:t>ANALYSE</a:t>
              </a:r>
              <a:endParaRPr sz="1100">
                <a:solidFill>
                  <a:srgbClr val="FFFFFF"/>
                </a:solidFill>
                <a:latin typeface="Roboto"/>
                <a:ea typeface="Roboto"/>
                <a:cs typeface="Roboto"/>
                <a:sym typeface="Roboto"/>
              </a:endParaRPr>
            </a:p>
          </p:txBody>
        </p:sp>
      </p:grpSp>
      <p:grpSp>
        <p:nvGrpSpPr>
          <p:cNvPr id="329" name="Google Shape;329;p39"/>
          <p:cNvGrpSpPr/>
          <p:nvPr/>
        </p:nvGrpSpPr>
        <p:grpSpPr>
          <a:xfrm>
            <a:off x="2986712" y="1295962"/>
            <a:ext cx="1854000" cy="1854000"/>
            <a:chOff x="2986712" y="1676962"/>
            <a:chExt cx="1854000" cy="1854000"/>
          </a:xfrm>
        </p:grpSpPr>
        <p:sp>
          <p:nvSpPr>
            <p:cNvPr id="330" name="Google Shape;330;p39"/>
            <p:cNvSpPr/>
            <p:nvPr/>
          </p:nvSpPr>
          <p:spPr>
            <a:xfrm>
              <a:off x="2986712" y="1676962"/>
              <a:ext cx="1854000" cy="1854000"/>
            </a:xfrm>
            <a:prstGeom prst="ellipse">
              <a:avLst/>
            </a:prstGeom>
            <a:solidFill>
              <a:srgbClr val="1D7E74"/>
            </a:solidFill>
            <a:ln cap="flat" cmpd="sng" w="28575">
              <a:solidFill>
                <a:srgbClr val="83E3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9"/>
            <p:cNvSpPr txBox="1"/>
            <p:nvPr/>
          </p:nvSpPr>
          <p:spPr>
            <a:xfrm>
              <a:off x="3134188" y="2455615"/>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FFFFFF"/>
                  </a:solidFill>
                  <a:latin typeface="Roboto"/>
                  <a:ea typeface="Roboto"/>
                  <a:cs typeface="Roboto"/>
                  <a:sym typeface="Roboto"/>
                </a:rPr>
                <a:t>COLLECT DATA</a:t>
              </a:r>
              <a:endParaRPr sz="1100">
                <a:solidFill>
                  <a:srgbClr val="FFFFFF"/>
                </a:solidFill>
                <a:latin typeface="Roboto"/>
                <a:ea typeface="Roboto"/>
                <a:cs typeface="Roboto"/>
                <a:sym typeface="Roboto"/>
              </a:endParaRPr>
            </a:p>
          </p:txBody>
        </p:sp>
      </p:grpSp>
      <p:cxnSp>
        <p:nvCxnSpPr>
          <p:cNvPr id="332" name="Google Shape;332;p39"/>
          <p:cNvCxnSpPr/>
          <p:nvPr/>
        </p:nvCxnSpPr>
        <p:spPr>
          <a:xfrm rot="10800000">
            <a:off x="1229312" y="1673462"/>
            <a:ext cx="1757400" cy="0"/>
          </a:xfrm>
          <a:prstGeom prst="straightConnector1">
            <a:avLst/>
          </a:prstGeom>
          <a:noFill/>
          <a:ln cap="flat" cmpd="sng" w="9525">
            <a:solidFill>
              <a:schemeClr val="dk2"/>
            </a:solidFill>
            <a:prstDash val="solid"/>
            <a:round/>
            <a:headEnd len="med" w="med" type="none"/>
            <a:tailEnd len="med" w="med" type="triangle"/>
          </a:ln>
        </p:spPr>
      </p:cxnSp>
      <p:cxnSp>
        <p:nvCxnSpPr>
          <p:cNvPr id="333" name="Google Shape;333;p39"/>
          <p:cNvCxnSpPr/>
          <p:nvPr/>
        </p:nvCxnSpPr>
        <p:spPr>
          <a:xfrm>
            <a:off x="6157312" y="1673462"/>
            <a:ext cx="1977000" cy="0"/>
          </a:xfrm>
          <a:prstGeom prst="straightConnector1">
            <a:avLst/>
          </a:prstGeom>
          <a:noFill/>
          <a:ln cap="flat" cmpd="sng" w="9525">
            <a:solidFill>
              <a:schemeClr val="dk2"/>
            </a:solidFill>
            <a:prstDash val="solid"/>
            <a:round/>
            <a:headEnd len="med" w="med" type="none"/>
            <a:tailEnd len="med" w="med" type="triangle"/>
          </a:ln>
        </p:spPr>
      </p:cxnSp>
      <p:sp>
        <p:nvSpPr>
          <p:cNvPr id="334" name="Google Shape;334;p39"/>
          <p:cNvSpPr txBox="1"/>
          <p:nvPr/>
        </p:nvSpPr>
        <p:spPr>
          <a:xfrm>
            <a:off x="-13300" y="1806200"/>
            <a:ext cx="3000000" cy="26091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GB" sz="1100">
                <a:solidFill>
                  <a:srgbClr val="212529"/>
                </a:solidFill>
                <a:latin typeface="Open Sans"/>
                <a:ea typeface="Open Sans"/>
                <a:cs typeface="Open Sans"/>
                <a:sym typeface="Open Sans"/>
              </a:rPr>
              <a:t>A) Qualitative vs. quantitative: </a:t>
            </a:r>
            <a:br>
              <a:rPr b="1" lang="en-GB" sz="1100">
                <a:solidFill>
                  <a:srgbClr val="212529"/>
                </a:solidFill>
                <a:latin typeface="Open Sans"/>
                <a:ea typeface="Open Sans"/>
                <a:cs typeface="Open Sans"/>
                <a:sym typeface="Open Sans"/>
              </a:rPr>
            </a:br>
            <a:r>
              <a:rPr lang="en-GB" sz="1100">
                <a:solidFill>
                  <a:srgbClr val="212529"/>
                </a:solidFill>
                <a:latin typeface="Open Sans"/>
                <a:ea typeface="Open Sans"/>
                <a:cs typeface="Open Sans"/>
                <a:sym typeface="Open Sans"/>
              </a:rPr>
              <a:t>Will your data take the form of words or numbers?</a:t>
            </a:r>
            <a:endParaRPr sz="1100">
              <a:solidFill>
                <a:srgbClr val="212529"/>
              </a:solidFill>
              <a:latin typeface="Open Sans"/>
              <a:ea typeface="Open Sans"/>
              <a:cs typeface="Open Sans"/>
              <a:sym typeface="Open Sans"/>
            </a:endParaRPr>
          </a:p>
          <a:p>
            <a:pPr indent="0" lvl="0" marL="0" rtl="0" algn="r">
              <a:lnSpc>
                <a:spcPct val="115000"/>
              </a:lnSpc>
              <a:spcBef>
                <a:spcPts val="1200"/>
              </a:spcBef>
              <a:spcAft>
                <a:spcPts val="0"/>
              </a:spcAft>
              <a:buNone/>
            </a:pPr>
            <a:r>
              <a:rPr b="1" lang="en-GB" sz="1100">
                <a:solidFill>
                  <a:srgbClr val="212529"/>
                </a:solidFill>
                <a:latin typeface="Open Sans"/>
                <a:ea typeface="Open Sans"/>
                <a:cs typeface="Open Sans"/>
                <a:sym typeface="Open Sans"/>
              </a:rPr>
              <a:t>B) Primary vs. secondary: </a:t>
            </a:r>
            <a:br>
              <a:rPr b="1" lang="en-GB" sz="1100">
                <a:solidFill>
                  <a:srgbClr val="212529"/>
                </a:solidFill>
                <a:latin typeface="Open Sans"/>
                <a:ea typeface="Open Sans"/>
                <a:cs typeface="Open Sans"/>
                <a:sym typeface="Open Sans"/>
              </a:rPr>
            </a:br>
            <a:r>
              <a:rPr lang="en-GB" sz="1100">
                <a:solidFill>
                  <a:srgbClr val="212529"/>
                </a:solidFill>
                <a:latin typeface="Open Sans"/>
                <a:ea typeface="Open Sans"/>
                <a:cs typeface="Open Sans"/>
                <a:sym typeface="Open Sans"/>
              </a:rPr>
              <a:t>Will you collect original data yourself, or will you use data that has already been collected by someone else?</a:t>
            </a:r>
            <a:endParaRPr sz="1100">
              <a:solidFill>
                <a:srgbClr val="212529"/>
              </a:solidFill>
              <a:latin typeface="Open Sans"/>
              <a:ea typeface="Open Sans"/>
              <a:cs typeface="Open Sans"/>
              <a:sym typeface="Open Sans"/>
            </a:endParaRPr>
          </a:p>
          <a:p>
            <a:pPr indent="0" lvl="0" marL="0" rtl="0" algn="r">
              <a:lnSpc>
                <a:spcPct val="115000"/>
              </a:lnSpc>
              <a:spcBef>
                <a:spcPts val="1200"/>
              </a:spcBef>
              <a:spcAft>
                <a:spcPts val="1200"/>
              </a:spcAft>
              <a:buNone/>
            </a:pPr>
            <a:r>
              <a:rPr b="1" lang="en-GB" sz="1100">
                <a:solidFill>
                  <a:srgbClr val="212529"/>
                </a:solidFill>
                <a:latin typeface="Open Sans"/>
                <a:ea typeface="Open Sans"/>
                <a:cs typeface="Open Sans"/>
                <a:sym typeface="Open Sans"/>
              </a:rPr>
              <a:t>C) Descriptive vs. experimental:</a:t>
            </a:r>
            <a:r>
              <a:rPr lang="en-GB" sz="1100">
                <a:solidFill>
                  <a:srgbClr val="212529"/>
                </a:solidFill>
                <a:latin typeface="Open Sans"/>
                <a:ea typeface="Open Sans"/>
                <a:cs typeface="Open Sans"/>
                <a:sym typeface="Open Sans"/>
              </a:rPr>
              <a:t> </a:t>
            </a:r>
            <a:br>
              <a:rPr lang="en-GB" sz="1100">
                <a:solidFill>
                  <a:srgbClr val="212529"/>
                </a:solidFill>
                <a:latin typeface="Open Sans"/>
                <a:ea typeface="Open Sans"/>
                <a:cs typeface="Open Sans"/>
                <a:sym typeface="Open Sans"/>
              </a:rPr>
            </a:br>
            <a:r>
              <a:rPr lang="en-GB" sz="1100">
                <a:solidFill>
                  <a:srgbClr val="212529"/>
                </a:solidFill>
                <a:latin typeface="Open Sans"/>
                <a:ea typeface="Open Sans"/>
                <a:cs typeface="Open Sans"/>
                <a:sym typeface="Open Sans"/>
              </a:rPr>
              <a:t>Will you take measurements of something as it is, or will you perform an experiment?</a:t>
            </a:r>
            <a:endParaRPr sz="1100">
              <a:solidFill>
                <a:srgbClr val="212529"/>
              </a:solidFill>
              <a:latin typeface="Open Sans"/>
              <a:ea typeface="Open Sans"/>
              <a:cs typeface="Open Sans"/>
              <a:sym typeface="Open Sans"/>
            </a:endParaRPr>
          </a:p>
        </p:txBody>
      </p:sp>
      <p:sp>
        <p:nvSpPr>
          <p:cNvPr id="335" name="Google Shape;335;p39"/>
          <p:cNvSpPr txBox="1"/>
          <p:nvPr/>
        </p:nvSpPr>
        <p:spPr>
          <a:xfrm>
            <a:off x="6206600" y="1806200"/>
            <a:ext cx="2814600" cy="27636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212529"/>
              </a:buClr>
              <a:buSzPts val="1300"/>
              <a:buChar char="●"/>
            </a:pPr>
            <a:r>
              <a:rPr lang="en-GB" sz="1300">
                <a:solidFill>
                  <a:srgbClr val="212529"/>
                </a:solidFill>
                <a:highlight>
                  <a:srgbClr val="FFFFFF"/>
                </a:highlight>
                <a:latin typeface="Helvetica Neue"/>
                <a:ea typeface="Helvetica Neue"/>
                <a:cs typeface="Helvetica Neue"/>
                <a:sym typeface="Helvetica Neue"/>
              </a:rPr>
              <a:t>For quantitative data, you can use </a:t>
            </a:r>
            <a:r>
              <a:rPr b="1" lang="en-GB" sz="1300">
                <a:solidFill>
                  <a:srgbClr val="212529"/>
                </a:solidFill>
                <a:highlight>
                  <a:srgbClr val="FFFFFF"/>
                </a:highlight>
                <a:latin typeface="Helvetica Neue"/>
                <a:ea typeface="Helvetica Neue"/>
                <a:cs typeface="Helvetica Neue"/>
                <a:sym typeface="Helvetica Neue"/>
              </a:rPr>
              <a:t>statistical analysis</a:t>
            </a:r>
            <a:r>
              <a:rPr lang="en-GB" sz="1300">
                <a:solidFill>
                  <a:srgbClr val="212529"/>
                </a:solidFill>
                <a:highlight>
                  <a:srgbClr val="FFFFFF"/>
                </a:highlight>
                <a:latin typeface="Helvetica Neue"/>
                <a:ea typeface="Helvetica Neue"/>
                <a:cs typeface="Helvetica Neue"/>
                <a:sym typeface="Helvetica Neue"/>
              </a:rPr>
              <a:t> methods to test relationships between variables.</a:t>
            </a:r>
            <a:endParaRPr sz="1300">
              <a:solidFill>
                <a:srgbClr val="212529"/>
              </a:solidFill>
              <a:highlight>
                <a:srgbClr val="FFFFFF"/>
              </a:highlight>
              <a:latin typeface="Helvetica Neue"/>
              <a:ea typeface="Helvetica Neue"/>
              <a:cs typeface="Helvetica Neue"/>
              <a:sym typeface="Helvetica Neue"/>
            </a:endParaRPr>
          </a:p>
          <a:p>
            <a:pPr indent="0" lvl="0" marL="457200" rtl="0" algn="l">
              <a:lnSpc>
                <a:spcPct val="115000"/>
              </a:lnSpc>
              <a:spcBef>
                <a:spcPts val="1200"/>
              </a:spcBef>
              <a:spcAft>
                <a:spcPts val="0"/>
              </a:spcAft>
              <a:buNone/>
            </a:pPr>
            <a:r>
              <a:t/>
            </a:r>
            <a:endParaRPr sz="1300">
              <a:solidFill>
                <a:srgbClr val="212529"/>
              </a:solidFill>
              <a:highlight>
                <a:srgbClr val="FFFFFF"/>
              </a:highlight>
              <a:latin typeface="Helvetica Neue"/>
              <a:ea typeface="Helvetica Neue"/>
              <a:cs typeface="Helvetica Neue"/>
              <a:sym typeface="Helvetica Neue"/>
            </a:endParaRPr>
          </a:p>
          <a:p>
            <a:pPr indent="-311150" lvl="0" marL="457200" rtl="0" algn="l">
              <a:lnSpc>
                <a:spcPct val="115000"/>
              </a:lnSpc>
              <a:spcBef>
                <a:spcPts val="1200"/>
              </a:spcBef>
              <a:spcAft>
                <a:spcPts val="0"/>
              </a:spcAft>
              <a:buClr>
                <a:srgbClr val="212529"/>
              </a:buClr>
              <a:buSzPts val="1300"/>
              <a:buChar char="●"/>
            </a:pPr>
            <a:r>
              <a:rPr lang="en-GB" sz="1300">
                <a:solidFill>
                  <a:srgbClr val="212529"/>
                </a:solidFill>
                <a:highlight>
                  <a:srgbClr val="FFFFFF"/>
                </a:highlight>
                <a:latin typeface="Helvetica Neue"/>
                <a:ea typeface="Helvetica Neue"/>
                <a:cs typeface="Helvetica Neue"/>
                <a:sym typeface="Helvetica Neue"/>
              </a:rPr>
              <a:t>For qualitative data, you can use methods such as </a:t>
            </a:r>
            <a:r>
              <a:rPr b="1" lang="en-GB" sz="1300">
                <a:solidFill>
                  <a:srgbClr val="212529"/>
                </a:solidFill>
                <a:highlight>
                  <a:srgbClr val="FFFFFF"/>
                </a:highlight>
                <a:latin typeface="Helvetica Neue"/>
                <a:ea typeface="Helvetica Neue"/>
                <a:cs typeface="Helvetica Neue"/>
                <a:sym typeface="Helvetica Neue"/>
              </a:rPr>
              <a:t>thematic analysis</a:t>
            </a:r>
            <a:r>
              <a:rPr lang="en-GB" sz="1300">
                <a:solidFill>
                  <a:srgbClr val="212529"/>
                </a:solidFill>
                <a:highlight>
                  <a:srgbClr val="FFFFFF"/>
                </a:highlight>
                <a:latin typeface="Helvetica Neue"/>
                <a:ea typeface="Helvetica Neue"/>
                <a:cs typeface="Helvetica Neue"/>
                <a:sym typeface="Helvetica Neue"/>
              </a:rPr>
              <a:t> to interpret patterns and meanings in the data.</a:t>
            </a:r>
            <a:endParaRPr b="1" sz="1300">
              <a:solidFill>
                <a:srgbClr val="212529"/>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0"/>
          <p:cNvSpPr txBox="1"/>
          <p:nvPr>
            <p:ph type="title"/>
          </p:nvPr>
        </p:nvSpPr>
        <p:spPr>
          <a:xfrm>
            <a:off x="4479175" y="442900"/>
            <a:ext cx="40767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Qualitative </a:t>
            </a:r>
            <a:endParaRPr/>
          </a:p>
        </p:txBody>
      </p:sp>
      <p:sp>
        <p:nvSpPr>
          <p:cNvPr id="341" name="Google Shape;341;p40"/>
          <p:cNvSpPr txBox="1"/>
          <p:nvPr/>
        </p:nvSpPr>
        <p:spPr>
          <a:xfrm>
            <a:off x="402450" y="375525"/>
            <a:ext cx="4035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PT Sans Narrow"/>
                <a:ea typeface="PT Sans Narrow"/>
                <a:cs typeface="PT Sans Narrow"/>
                <a:sym typeface="PT Sans Narrow"/>
              </a:rPr>
              <a:t>Quantitative</a:t>
            </a:r>
            <a:endParaRPr b="1" sz="3600">
              <a:solidFill>
                <a:schemeClr val="accent1"/>
              </a:solidFill>
              <a:latin typeface="PT Sans Narrow"/>
              <a:ea typeface="PT Sans Narrow"/>
              <a:cs typeface="PT Sans Narrow"/>
              <a:sym typeface="PT Sans Narrow"/>
            </a:endParaRPr>
          </a:p>
        </p:txBody>
      </p:sp>
      <p:sp>
        <p:nvSpPr>
          <p:cNvPr id="342" name="Google Shape;342;p40"/>
          <p:cNvSpPr txBox="1"/>
          <p:nvPr/>
        </p:nvSpPr>
        <p:spPr>
          <a:xfrm>
            <a:off x="402449" y="344775"/>
            <a:ext cx="8153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rPr b="1" lang="en-GB" sz="2000">
                <a:solidFill>
                  <a:schemeClr val="accent1"/>
                </a:solidFill>
                <a:latin typeface="PT Sans Narrow"/>
                <a:ea typeface="PT Sans Narrow"/>
                <a:cs typeface="PT Sans Narrow"/>
                <a:sym typeface="PT Sans Narrow"/>
              </a:rPr>
              <a:t>vs. </a:t>
            </a:r>
            <a:endParaRPr sz="2000"/>
          </a:p>
        </p:txBody>
      </p:sp>
      <p:sp>
        <p:nvSpPr>
          <p:cNvPr id="343" name="Google Shape;343;p40"/>
          <p:cNvSpPr txBox="1"/>
          <p:nvPr/>
        </p:nvSpPr>
        <p:spPr>
          <a:xfrm>
            <a:off x="311700"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sp>
        <p:nvSpPr>
          <p:cNvPr id="344" name="Google Shape;344;p40"/>
          <p:cNvSpPr txBox="1"/>
          <p:nvPr/>
        </p:nvSpPr>
        <p:spPr>
          <a:xfrm>
            <a:off x="5907875"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graphicFrame>
        <p:nvGraphicFramePr>
          <p:cNvPr id="345" name="Google Shape;345;p40"/>
          <p:cNvGraphicFramePr/>
          <p:nvPr/>
        </p:nvGraphicFramePr>
        <p:xfrm>
          <a:off x="402450" y="1114425"/>
          <a:ext cx="3000000" cy="3000000"/>
        </p:xfrm>
        <a:graphic>
          <a:graphicData uri="http://schemas.openxmlformats.org/drawingml/2006/table">
            <a:tbl>
              <a:tblPr>
                <a:noFill/>
                <a:tableStyleId>{299F031B-3C99-4CF7-B21A-C3DDE1F2CD06}</a:tableStyleId>
              </a:tblPr>
              <a:tblGrid>
                <a:gridCol w="4219900"/>
                <a:gridCol w="4219900"/>
              </a:tblGrid>
              <a:tr h="702725">
                <a:tc>
                  <a:txBody>
                    <a:bodyPr/>
                    <a:lstStyle/>
                    <a:p>
                      <a:pPr indent="0" lvl="0" marL="0" rtl="0" algn="ctr">
                        <a:lnSpc>
                          <a:spcPct val="115000"/>
                        </a:lnSpc>
                        <a:spcBef>
                          <a:spcPts val="0"/>
                        </a:spcBef>
                        <a:spcAft>
                          <a:spcPts val="1200"/>
                        </a:spcAft>
                        <a:buNone/>
                      </a:pPr>
                      <a:r>
                        <a:rPr lang="en-GB" sz="1300">
                          <a:solidFill>
                            <a:srgbClr val="212529"/>
                          </a:solidFill>
                          <a:latin typeface="Open Sans"/>
                          <a:ea typeface="Open Sans"/>
                          <a:cs typeface="Open Sans"/>
                          <a:sym typeface="Open Sans"/>
                        </a:rPr>
                        <a:t>D</a:t>
                      </a:r>
                      <a:r>
                        <a:rPr lang="en-GB" sz="1300">
                          <a:solidFill>
                            <a:srgbClr val="212529"/>
                          </a:solidFill>
                          <a:latin typeface="Open Sans"/>
                          <a:ea typeface="Open Sans"/>
                          <a:cs typeface="Open Sans"/>
                          <a:sym typeface="Open Sans"/>
                        </a:rPr>
                        <a:t>eals with numbers and statistics</a:t>
                      </a:r>
                      <a:endParaRPr sz="1300">
                        <a:solidFill>
                          <a:srgbClr val="212529"/>
                        </a:solidFill>
                        <a:latin typeface="Open Sans"/>
                        <a:ea typeface="Open Sans"/>
                        <a:cs typeface="Open Sans"/>
                        <a:sym typeface="Open Sans"/>
                      </a:endParaRPr>
                    </a:p>
                  </a:txBody>
                  <a:tcPr marT="63500" marB="63500" marR="63500" marL="63500"/>
                </a:tc>
                <a:tc>
                  <a:txBody>
                    <a:bodyPr/>
                    <a:lstStyle/>
                    <a:p>
                      <a:pPr indent="0" lvl="0" marL="0" rtl="0" algn="ctr">
                        <a:lnSpc>
                          <a:spcPct val="115000"/>
                        </a:lnSpc>
                        <a:spcBef>
                          <a:spcPts val="0"/>
                        </a:spcBef>
                        <a:spcAft>
                          <a:spcPts val="1200"/>
                        </a:spcAft>
                        <a:buNone/>
                      </a:pPr>
                      <a:r>
                        <a:rPr lang="en-GB" sz="1300">
                          <a:solidFill>
                            <a:srgbClr val="212529"/>
                          </a:solidFill>
                          <a:latin typeface="Open Sans"/>
                          <a:ea typeface="Open Sans"/>
                          <a:cs typeface="Open Sans"/>
                          <a:sym typeface="Open Sans"/>
                        </a:rPr>
                        <a:t>D</a:t>
                      </a:r>
                      <a:r>
                        <a:rPr lang="en-GB" sz="1300">
                          <a:solidFill>
                            <a:srgbClr val="212529"/>
                          </a:solidFill>
                          <a:latin typeface="Open Sans"/>
                          <a:ea typeface="Open Sans"/>
                          <a:cs typeface="Open Sans"/>
                          <a:sym typeface="Open Sans"/>
                        </a:rPr>
                        <a:t>eals with words and meanings. </a:t>
                      </a:r>
                      <a:endParaRPr sz="1300">
                        <a:solidFill>
                          <a:srgbClr val="212529"/>
                        </a:solidFill>
                        <a:latin typeface="Open Sans"/>
                        <a:ea typeface="Open Sans"/>
                        <a:cs typeface="Open Sans"/>
                        <a:sym typeface="Open Sans"/>
                      </a:endParaRPr>
                    </a:p>
                  </a:txBody>
                  <a:tcPr marT="63500" marB="63500" marR="63500" marL="63500"/>
                </a:tc>
              </a:tr>
              <a:tr h="686575">
                <a:tc>
                  <a:txBody>
                    <a:bodyPr/>
                    <a:lstStyle/>
                    <a:p>
                      <a:pPr indent="0" lvl="0" marL="0" rtl="0" algn="ctr">
                        <a:lnSpc>
                          <a:spcPct val="115000"/>
                        </a:lnSpc>
                        <a:spcBef>
                          <a:spcPts val="0"/>
                        </a:spcBef>
                        <a:spcAft>
                          <a:spcPts val="0"/>
                        </a:spcAft>
                        <a:buNone/>
                      </a:pPr>
                      <a:r>
                        <a:rPr lang="en-GB" sz="1300">
                          <a:solidFill>
                            <a:srgbClr val="212529"/>
                          </a:solidFill>
                          <a:latin typeface="Open Sans"/>
                          <a:ea typeface="Open Sans"/>
                          <a:cs typeface="Open Sans"/>
                          <a:sym typeface="Open Sans"/>
                        </a:rPr>
                        <a:t>Understand subjective experiences, beliefs, and concepts</a:t>
                      </a:r>
                      <a:endParaRPr sz="1300">
                        <a:solidFill>
                          <a:srgbClr val="212529"/>
                        </a:solidFill>
                        <a:latin typeface="Open Sans"/>
                        <a:ea typeface="Open Sans"/>
                        <a:cs typeface="Open Sans"/>
                        <a:sym typeface="Open Sans"/>
                      </a:endParaRPr>
                    </a:p>
                  </a:txBody>
                  <a:tcPr marT="63500" marB="63500" marR="63500" marL="63500"/>
                </a:tc>
                <a:tc>
                  <a:txBody>
                    <a:bodyPr/>
                    <a:lstStyle/>
                    <a:p>
                      <a:pPr indent="0" lvl="0" marL="0" rtl="0" algn="ctr">
                        <a:lnSpc>
                          <a:spcPct val="115000"/>
                        </a:lnSpc>
                        <a:spcBef>
                          <a:spcPts val="0"/>
                        </a:spcBef>
                        <a:spcAft>
                          <a:spcPts val="0"/>
                        </a:spcAft>
                        <a:buNone/>
                      </a:pPr>
                      <a:r>
                        <a:rPr lang="en-GB" sz="1300">
                          <a:solidFill>
                            <a:srgbClr val="212529"/>
                          </a:solidFill>
                          <a:latin typeface="Open Sans"/>
                          <a:ea typeface="Open Sans"/>
                          <a:cs typeface="Open Sans"/>
                          <a:sym typeface="Open Sans"/>
                        </a:rPr>
                        <a:t>Measure variables and describe frequencies, averages, and correlations</a:t>
                      </a:r>
                      <a:endParaRPr sz="1300">
                        <a:solidFill>
                          <a:srgbClr val="212529"/>
                        </a:solidFill>
                        <a:latin typeface="Open Sans"/>
                        <a:ea typeface="Open Sans"/>
                        <a:cs typeface="Open Sans"/>
                        <a:sym typeface="Open Sans"/>
                      </a:endParaRPr>
                    </a:p>
                  </a:txBody>
                  <a:tcPr marT="63500" marB="63500" marR="63500" marL="63500"/>
                </a:tc>
              </a:tr>
              <a:tr h="686575">
                <a:tc>
                  <a:txBody>
                    <a:bodyPr/>
                    <a:lstStyle/>
                    <a:p>
                      <a:pPr indent="0" lvl="0" marL="0" rtl="0" algn="ctr">
                        <a:lnSpc>
                          <a:spcPct val="115000"/>
                        </a:lnSpc>
                        <a:spcBef>
                          <a:spcPts val="0"/>
                        </a:spcBef>
                        <a:spcAft>
                          <a:spcPts val="0"/>
                        </a:spcAft>
                        <a:buNone/>
                      </a:pPr>
                      <a:r>
                        <a:rPr lang="en-GB" sz="1300">
                          <a:solidFill>
                            <a:srgbClr val="212529"/>
                          </a:solidFill>
                          <a:latin typeface="Open Sans"/>
                          <a:ea typeface="Open Sans"/>
                          <a:cs typeface="Open Sans"/>
                          <a:sym typeface="Open Sans"/>
                        </a:rPr>
                        <a:t>Gain in-depth knowledge of a specific context or culture</a:t>
                      </a:r>
                      <a:endParaRPr sz="1300">
                        <a:solidFill>
                          <a:srgbClr val="212529"/>
                        </a:solidFill>
                        <a:latin typeface="Open Sans"/>
                        <a:ea typeface="Open Sans"/>
                        <a:cs typeface="Open Sans"/>
                        <a:sym typeface="Open Sans"/>
                      </a:endParaRPr>
                    </a:p>
                  </a:txBody>
                  <a:tcPr marT="63500" marB="63500" marR="63500" marL="63500"/>
                </a:tc>
                <a:tc>
                  <a:txBody>
                    <a:bodyPr/>
                    <a:lstStyle/>
                    <a:p>
                      <a:pPr indent="0" lvl="0" marL="0" rtl="0" algn="ctr">
                        <a:lnSpc>
                          <a:spcPct val="115000"/>
                        </a:lnSpc>
                        <a:spcBef>
                          <a:spcPts val="0"/>
                        </a:spcBef>
                        <a:spcAft>
                          <a:spcPts val="0"/>
                        </a:spcAft>
                        <a:buNone/>
                      </a:pPr>
                      <a:r>
                        <a:rPr lang="en-GB" sz="1300">
                          <a:solidFill>
                            <a:srgbClr val="212529"/>
                          </a:solidFill>
                          <a:latin typeface="Open Sans"/>
                          <a:ea typeface="Open Sans"/>
                          <a:cs typeface="Open Sans"/>
                          <a:sym typeface="Open Sans"/>
                        </a:rPr>
                        <a:t>Test hypotheses about relationships between variables</a:t>
                      </a:r>
                      <a:endParaRPr sz="1300">
                        <a:solidFill>
                          <a:srgbClr val="212529"/>
                        </a:solidFill>
                        <a:latin typeface="Open Sans"/>
                        <a:ea typeface="Open Sans"/>
                        <a:cs typeface="Open Sans"/>
                        <a:sym typeface="Open Sans"/>
                      </a:endParaRPr>
                    </a:p>
                  </a:txBody>
                  <a:tcPr marT="63500" marB="63500" marR="63500" marL="63500"/>
                </a:tc>
              </a:tr>
              <a:tr h="686575">
                <a:tc>
                  <a:txBody>
                    <a:bodyPr/>
                    <a:lstStyle/>
                    <a:p>
                      <a:pPr indent="0" lvl="0" marL="0" rtl="0" algn="ctr">
                        <a:lnSpc>
                          <a:spcPct val="115000"/>
                        </a:lnSpc>
                        <a:spcBef>
                          <a:spcPts val="0"/>
                        </a:spcBef>
                        <a:spcAft>
                          <a:spcPts val="0"/>
                        </a:spcAft>
                        <a:buNone/>
                      </a:pPr>
                      <a:r>
                        <a:rPr lang="en-GB" sz="1300">
                          <a:solidFill>
                            <a:srgbClr val="212529"/>
                          </a:solidFill>
                          <a:latin typeface="Open Sans"/>
                          <a:ea typeface="Open Sans"/>
                          <a:cs typeface="Open Sans"/>
                          <a:sym typeface="Open Sans"/>
                        </a:rPr>
                        <a:t>Explore under-researched problems and generate new ideas</a:t>
                      </a:r>
                      <a:endParaRPr sz="1300">
                        <a:solidFill>
                          <a:srgbClr val="212529"/>
                        </a:solidFill>
                        <a:latin typeface="Open Sans"/>
                        <a:ea typeface="Open Sans"/>
                        <a:cs typeface="Open Sans"/>
                        <a:sym typeface="Open Sans"/>
                      </a:endParaRPr>
                    </a:p>
                  </a:txBody>
                  <a:tcPr marT="63500" marB="63500" marR="63500" marL="63500"/>
                </a:tc>
                <a:tc>
                  <a:txBody>
                    <a:bodyPr/>
                    <a:lstStyle/>
                    <a:p>
                      <a:pPr indent="0" lvl="0" marL="0" rtl="0" algn="ctr">
                        <a:lnSpc>
                          <a:spcPct val="115000"/>
                        </a:lnSpc>
                        <a:spcBef>
                          <a:spcPts val="0"/>
                        </a:spcBef>
                        <a:spcAft>
                          <a:spcPts val="0"/>
                        </a:spcAft>
                        <a:buNone/>
                      </a:pPr>
                      <a:r>
                        <a:rPr lang="en-GB" sz="1300">
                          <a:solidFill>
                            <a:srgbClr val="212529"/>
                          </a:solidFill>
                          <a:latin typeface="Open Sans"/>
                          <a:ea typeface="Open Sans"/>
                          <a:cs typeface="Open Sans"/>
                          <a:sym typeface="Open Sans"/>
                        </a:rPr>
                        <a:t>Test the effectiveness of a new treatment, program or product</a:t>
                      </a:r>
                      <a:endParaRPr sz="1300">
                        <a:solidFill>
                          <a:srgbClr val="212529"/>
                        </a:solidFill>
                        <a:latin typeface="Open Sans"/>
                        <a:ea typeface="Open Sans"/>
                        <a:cs typeface="Open Sans"/>
                        <a:sym typeface="Open Sans"/>
                      </a:endParaRPr>
                    </a:p>
                  </a:txBody>
                  <a:tcPr marT="63500" marB="63500" marR="63500" marL="63500"/>
                </a:tc>
              </a:tr>
            </a:tbl>
          </a:graphicData>
        </a:graphic>
      </p:graphicFrame>
      <p:sp>
        <p:nvSpPr>
          <p:cNvPr id="346" name="Google Shape;346;p40"/>
          <p:cNvSpPr txBox="1"/>
          <p:nvPr/>
        </p:nvSpPr>
        <p:spPr>
          <a:xfrm>
            <a:off x="1444250" y="4230050"/>
            <a:ext cx="5451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200">
                <a:solidFill>
                  <a:srgbClr val="212529"/>
                </a:solidFill>
                <a:highlight>
                  <a:srgbClr val="FFFFFF"/>
                </a:highlight>
                <a:latin typeface="Open Sans"/>
                <a:ea typeface="Open Sans"/>
                <a:cs typeface="Open Sans"/>
                <a:sym typeface="Open Sans"/>
              </a:rPr>
              <a:t> Both are important for gaining different kinds of knowledge.</a:t>
            </a:r>
            <a:endParaRPr sz="1200">
              <a:solidFill>
                <a:srgbClr val="212529"/>
              </a:solidFill>
              <a:highlight>
                <a:srgbClr val="FFFFFF"/>
              </a:highlight>
              <a:latin typeface="Open Sans"/>
              <a:ea typeface="Open Sans"/>
              <a:cs typeface="Open Sans"/>
              <a:sym typeface="Open Sans"/>
            </a:endParaRPr>
          </a:p>
        </p:txBody>
      </p:sp>
      <p:pic>
        <p:nvPicPr>
          <p:cNvPr id="347" name="Google Shape;347;p40"/>
          <p:cNvPicPr preferRelativeResize="0"/>
          <p:nvPr/>
        </p:nvPicPr>
        <p:blipFill rotWithShape="1">
          <a:blip r:embed="rId3">
            <a:alphaModFix/>
          </a:blip>
          <a:srcRect b="22102" l="22406" r="31791" t="29459"/>
          <a:stretch/>
        </p:blipFill>
        <p:spPr>
          <a:xfrm>
            <a:off x="135400" y="3958270"/>
            <a:ext cx="1025501" cy="1084531"/>
          </a:xfrm>
          <a:prstGeom prst="rect">
            <a:avLst/>
          </a:prstGeom>
          <a:noFill/>
          <a:ln>
            <a:noFill/>
          </a:ln>
        </p:spPr>
      </p:pic>
      <p:sp>
        <p:nvSpPr>
          <p:cNvPr id="348" name="Google Shape;348;p40"/>
          <p:cNvSpPr txBox="1"/>
          <p:nvPr/>
        </p:nvSpPr>
        <p:spPr>
          <a:xfrm>
            <a:off x="311700" y="4206950"/>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Guess?</a:t>
            </a:r>
            <a:endParaRPr/>
          </a:p>
        </p:txBody>
      </p:sp>
      <p:sp>
        <p:nvSpPr>
          <p:cNvPr id="354" name="Google Shape;354;p41"/>
          <p:cNvSpPr txBox="1"/>
          <p:nvPr>
            <p:ph idx="1" type="body"/>
          </p:nvPr>
        </p:nvSpPr>
        <p:spPr>
          <a:xfrm>
            <a:off x="311700" y="1266325"/>
            <a:ext cx="8520600" cy="1647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sz="1700">
                <a:solidFill>
                  <a:srgbClr val="000000"/>
                </a:solidFill>
                <a:highlight>
                  <a:srgbClr val="FFFFFF"/>
                </a:highlight>
                <a:latin typeface="Calibri"/>
                <a:ea typeface="Calibri"/>
                <a:cs typeface="Calibri"/>
                <a:sym typeface="Calibri"/>
              </a:rPr>
              <a:t>An organization that conducts an event, collecting feedback from the event attendees about the value that they see from the event. Collect actionable feedback about the satisfaction levels of customers during various phases of the event such as the sales, pre and post-event, the likelihood of recommending the organization to their friends and colleagues, hotel preferences for the future events and other such questions.</a:t>
            </a:r>
            <a:endParaRPr sz="1700">
              <a:latin typeface="Calibri"/>
              <a:ea typeface="Calibri"/>
              <a:cs typeface="Calibri"/>
              <a:sym typeface="Calibri"/>
            </a:endParaRPr>
          </a:p>
        </p:txBody>
      </p:sp>
      <p:sp>
        <p:nvSpPr>
          <p:cNvPr id="355" name="Google Shape;355;p41"/>
          <p:cNvSpPr txBox="1"/>
          <p:nvPr>
            <p:ph idx="1" type="body"/>
          </p:nvPr>
        </p:nvSpPr>
        <p:spPr>
          <a:xfrm>
            <a:off x="483050" y="3887775"/>
            <a:ext cx="8520600" cy="53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550">
                <a:solidFill>
                  <a:schemeClr val="accent5"/>
                </a:solidFill>
                <a:highlight>
                  <a:srgbClr val="FFFFFF"/>
                </a:highlight>
                <a:latin typeface="Arial"/>
                <a:ea typeface="Arial"/>
                <a:cs typeface="Arial"/>
                <a:sym typeface="Arial"/>
              </a:rPr>
              <a:t>Qualitative</a:t>
            </a:r>
            <a:endParaRPr sz="20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aphicFrame>
        <p:nvGraphicFramePr>
          <p:cNvPr id="82" name="Google Shape;82;p15"/>
          <p:cNvGraphicFramePr/>
          <p:nvPr/>
        </p:nvGraphicFramePr>
        <p:xfrm>
          <a:off x="152400" y="152400"/>
          <a:ext cx="3000000" cy="3000000"/>
        </p:xfrm>
        <a:graphic>
          <a:graphicData uri="http://schemas.openxmlformats.org/drawingml/2006/table">
            <a:tbl>
              <a:tblPr>
                <a:noFill/>
                <a:tableStyleId>{299F031B-3C99-4CF7-B21A-C3DDE1F2CD06}</a:tableStyleId>
              </a:tblPr>
              <a:tblGrid>
                <a:gridCol w="6454000"/>
                <a:gridCol w="854525"/>
                <a:gridCol w="523350"/>
                <a:gridCol w="1035050"/>
              </a:tblGrid>
              <a:tr h="227125">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Break</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3:45pm - 4:00 pm</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Share a sample questionnaire of the case and identify missing questions</a:t>
                      </a:r>
                      <a:endParaRPr sz="12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20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5">
                  <a:txBody>
                    <a:bodyPr/>
                    <a:lstStyle/>
                    <a:p>
                      <a:pPr indent="0" lvl="0" marL="0" rtl="0" algn="l">
                        <a:lnSpc>
                          <a:spcPct val="115000"/>
                        </a:lnSpc>
                        <a:spcBef>
                          <a:spcPts val="0"/>
                        </a:spcBef>
                        <a:spcAft>
                          <a:spcPts val="0"/>
                        </a:spcAft>
                        <a:buNone/>
                      </a:pPr>
                      <a:r>
                        <a:t/>
                      </a:r>
                      <a:endParaRPr sz="11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90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5">
                  <a:txBody>
                    <a:bodyPr/>
                    <a:lstStyle/>
                    <a:p>
                      <a:pPr indent="0" lvl="0" marL="0" rtl="0" algn="l">
                        <a:lnSpc>
                          <a:spcPct val="115000"/>
                        </a:lnSpc>
                        <a:spcBef>
                          <a:spcPts val="0"/>
                        </a:spcBef>
                        <a:spcAft>
                          <a:spcPts val="0"/>
                        </a:spcAft>
                        <a:buNone/>
                      </a:pPr>
                      <a:r>
                        <a:t/>
                      </a:r>
                      <a:endParaRPr sz="11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4:00 pm - 5:30 pm</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Different ways of collecting data</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highlight>
                            <a:srgbClr val="FFFFFF"/>
                          </a:highlight>
                        </a:rPr>
                        <a:t>In</a:t>
                      </a:r>
                      <a:r>
                        <a:rPr lang="en-GB" sz="1100">
                          <a:highlight>
                            <a:srgbClr val="FFFFFF"/>
                          </a:highlight>
                        </a:rPr>
                        <a:t>troduction to increasing participant engagement. Some points to keep in mind</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30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Explain week 1 and 2 of student curriculum </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20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Recall </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10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Guess?</a:t>
            </a:r>
            <a:endParaRPr/>
          </a:p>
        </p:txBody>
      </p:sp>
      <p:sp>
        <p:nvSpPr>
          <p:cNvPr id="361" name="Google Shape;361;p42"/>
          <p:cNvSpPr txBox="1"/>
          <p:nvPr>
            <p:ph idx="1" type="body"/>
          </p:nvPr>
        </p:nvSpPr>
        <p:spPr>
          <a:xfrm>
            <a:off x="382025" y="1587800"/>
            <a:ext cx="8520600" cy="1056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100">
                <a:solidFill>
                  <a:srgbClr val="212529"/>
                </a:solidFill>
                <a:highlight>
                  <a:srgbClr val="FFFFFF"/>
                </a:highlight>
                <a:latin typeface="Calibri"/>
                <a:ea typeface="Calibri"/>
                <a:cs typeface="Calibri"/>
                <a:sym typeface="Calibri"/>
              </a:rPr>
              <a:t>You can use this type of research to measure learning outcomes like grades, test scores for online classes</a:t>
            </a:r>
            <a:endParaRPr sz="2100">
              <a:latin typeface="Calibri"/>
              <a:ea typeface="Calibri"/>
              <a:cs typeface="Calibri"/>
              <a:sym typeface="Calibri"/>
            </a:endParaRPr>
          </a:p>
        </p:txBody>
      </p:sp>
      <p:sp>
        <p:nvSpPr>
          <p:cNvPr id="362" name="Google Shape;362;p42"/>
          <p:cNvSpPr txBox="1"/>
          <p:nvPr>
            <p:ph idx="1" type="body"/>
          </p:nvPr>
        </p:nvSpPr>
        <p:spPr>
          <a:xfrm>
            <a:off x="432825" y="3395500"/>
            <a:ext cx="8520600" cy="53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550">
                <a:solidFill>
                  <a:schemeClr val="accent5"/>
                </a:solidFill>
                <a:highlight>
                  <a:srgbClr val="FFFFFF"/>
                </a:highlight>
                <a:latin typeface="Arial"/>
                <a:ea typeface="Arial"/>
                <a:cs typeface="Arial"/>
                <a:sym typeface="Arial"/>
              </a:rPr>
              <a:t>Quantitative</a:t>
            </a:r>
            <a:endParaRPr sz="20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Guess?</a:t>
            </a:r>
            <a:endParaRPr/>
          </a:p>
        </p:txBody>
      </p:sp>
      <p:sp>
        <p:nvSpPr>
          <p:cNvPr id="368" name="Google Shape;368;p43"/>
          <p:cNvSpPr txBox="1"/>
          <p:nvPr>
            <p:ph idx="1" type="body"/>
          </p:nvPr>
        </p:nvSpPr>
        <p:spPr>
          <a:xfrm>
            <a:off x="371975" y="1567700"/>
            <a:ext cx="8520600" cy="1586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a:solidFill>
                  <a:srgbClr val="000000"/>
                </a:solidFill>
                <a:highlight>
                  <a:srgbClr val="FFFFFF"/>
                </a:highlight>
                <a:latin typeface="Calibri"/>
                <a:ea typeface="Calibri"/>
                <a:cs typeface="Calibri"/>
                <a:sym typeface="Calibri"/>
              </a:rPr>
              <a:t>Survey conducted to understand the amount of time a doctor takes to tend to a patient when the patient walks into the hospital. Other questions on how much time a doctor takes to see a patient, how often a patient walks into a hospital can be asked to know the patient satisfaction levels</a:t>
            </a:r>
            <a:endParaRPr>
              <a:latin typeface="Calibri"/>
              <a:ea typeface="Calibri"/>
              <a:cs typeface="Calibri"/>
              <a:sym typeface="Calibri"/>
            </a:endParaRPr>
          </a:p>
        </p:txBody>
      </p:sp>
      <p:sp>
        <p:nvSpPr>
          <p:cNvPr id="369" name="Google Shape;369;p43"/>
          <p:cNvSpPr txBox="1"/>
          <p:nvPr>
            <p:ph idx="1" type="body"/>
          </p:nvPr>
        </p:nvSpPr>
        <p:spPr>
          <a:xfrm>
            <a:off x="462975" y="3777250"/>
            <a:ext cx="8520600" cy="53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550">
                <a:solidFill>
                  <a:schemeClr val="accent5"/>
                </a:solidFill>
                <a:highlight>
                  <a:srgbClr val="FFFFFF"/>
                </a:highlight>
                <a:latin typeface="Arial"/>
                <a:ea typeface="Arial"/>
                <a:cs typeface="Arial"/>
                <a:sym typeface="Arial"/>
              </a:rPr>
              <a:t>Quantitative</a:t>
            </a:r>
            <a:endParaRPr sz="20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Guess?</a:t>
            </a:r>
            <a:endParaRPr/>
          </a:p>
        </p:txBody>
      </p:sp>
      <p:sp>
        <p:nvSpPr>
          <p:cNvPr id="375" name="Google Shape;375;p44"/>
          <p:cNvSpPr txBox="1"/>
          <p:nvPr>
            <p:ph idx="1" type="body"/>
          </p:nvPr>
        </p:nvSpPr>
        <p:spPr>
          <a:xfrm>
            <a:off x="311700" y="1658100"/>
            <a:ext cx="8520600" cy="105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000">
                <a:solidFill>
                  <a:srgbClr val="212529"/>
                </a:solidFill>
                <a:highlight>
                  <a:srgbClr val="FFFFFF"/>
                </a:highlight>
                <a:latin typeface="Calibri"/>
                <a:ea typeface="Calibri"/>
                <a:cs typeface="Calibri"/>
                <a:sym typeface="Calibri"/>
              </a:rPr>
              <a:t>You can use this type of research to find exactly what teachers and students struggle with online classes.</a:t>
            </a:r>
            <a:endParaRPr sz="2000">
              <a:latin typeface="Calibri"/>
              <a:ea typeface="Calibri"/>
              <a:cs typeface="Calibri"/>
              <a:sym typeface="Calibri"/>
            </a:endParaRPr>
          </a:p>
        </p:txBody>
      </p:sp>
      <p:sp>
        <p:nvSpPr>
          <p:cNvPr id="376" name="Google Shape;376;p44"/>
          <p:cNvSpPr txBox="1"/>
          <p:nvPr>
            <p:ph idx="1" type="body"/>
          </p:nvPr>
        </p:nvSpPr>
        <p:spPr>
          <a:xfrm>
            <a:off x="432825" y="3094150"/>
            <a:ext cx="8520600" cy="53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550">
                <a:solidFill>
                  <a:schemeClr val="accent5"/>
                </a:solidFill>
                <a:highlight>
                  <a:srgbClr val="FFFFFF"/>
                </a:highlight>
                <a:latin typeface="Arial"/>
                <a:ea typeface="Arial"/>
                <a:cs typeface="Arial"/>
                <a:sym typeface="Arial"/>
              </a:rPr>
              <a:t>Qualitative</a:t>
            </a:r>
            <a:endParaRPr sz="20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5"/>
          <p:cNvSpPr txBox="1"/>
          <p:nvPr>
            <p:ph type="title"/>
          </p:nvPr>
        </p:nvSpPr>
        <p:spPr>
          <a:xfrm>
            <a:off x="402450" y="341575"/>
            <a:ext cx="40767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Primary</a:t>
            </a:r>
            <a:endParaRPr/>
          </a:p>
        </p:txBody>
      </p:sp>
      <p:sp>
        <p:nvSpPr>
          <p:cNvPr id="382" name="Google Shape;382;p45"/>
          <p:cNvSpPr txBox="1"/>
          <p:nvPr/>
        </p:nvSpPr>
        <p:spPr>
          <a:xfrm>
            <a:off x="4479175" y="341575"/>
            <a:ext cx="4035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PT Sans Narrow"/>
                <a:ea typeface="PT Sans Narrow"/>
                <a:cs typeface="PT Sans Narrow"/>
                <a:sym typeface="PT Sans Narrow"/>
              </a:rPr>
              <a:t>Secondary</a:t>
            </a:r>
            <a:endParaRPr b="1" sz="3600">
              <a:solidFill>
                <a:schemeClr val="accent1"/>
              </a:solidFill>
              <a:latin typeface="PT Sans Narrow"/>
              <a:ea typeface="PT Sans Narrow"/>
              <a:cs typeface="PT Sans Narrow"/>
              <a:sym typeface="PT Sans Narrow"/>
            </a:endParaRPr>
          </a:p>
        </p:txBody>
      </p:sp>
      <p:sp>
        <p:nvSpPr>
          <p:cNvPr id="383" name="Google Shape;383;p45"/>
          <p:cNvSpPr txBox="1"/>
          <p:nvPr/>
        </p:nvSpPr>
        <p:spPr>
          <a:xfrm>
            <a:off x="311700"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sp>
        <p:nvSpPr>
          <p:cNvPr id="384" name="Google Shape;384;p45"/>
          <p:cNvSpPr txBox="1"/>
          <p:nvPr/>
        </p:nvSpPr>
        <p:spPr>
          <a:xfrm>
            <a:off x="5907875"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graphicFrame>
        <p:nvGraphicFramePr>
          <p:cNvPr id="385" name="Google Shape;385;p45"/>
          <p:cNvGraphicFramePr/>
          <p:nvPr/>
        </p:nvGraphicFramePr>
        <p:xfrm>
          <a:off x="402425" y="1080475"/>
          <a:ext cx="3000000" cy="3000000"/>
        </p:xfrm>
        <a:graphic>
          <a:graphicData uri="http://schemas.openxmlformats.org/drawingml/2006/table">
            <a:tbl>
              <a:tblPr>
                <a:noFill/>
                <a:tableStyleId>{299F031B-3C99-4CF7-B21A-C3DDE1F2CD06}</a:tableStyleId>
              </a:tblPr>
              <a:tblGrid>
                <a:gridCol w="4076725"/>
                <a:gridCol w="4076725"/>
              </a:tblGrid>
              <a:tr h="1189175">
                <a:tc>
                  <a:txBody>
                    <a:bodyPr/>
                    <a:lstStyle/>
                    <a:p>
                      <a:pPr indent="0" lvl="0" marL="0" rtl="0" algn="ctr">
                        <a:lnSpc>
                          <a:spcPct val="115000"/>
                        </a:lnSpc>
                        <a:spcBef>
                          <a:spcPts val="0"/>
                        </a:spcBef>
                        <a:spcAft>
                          <a:spcPts val="1200"/>
                        </a:spcAft>
                        <a:buNone/>
                      </a:pPr>
                      <a:r>
                        <a:rPr lang="en-GB">
                          <a:solidFill>
                            <a:srgbClr val="212529"/>
                          </a:solidFill>
                          <a:highlight>
                            <a:srgbClr val="FFFFFF"/>
                          </a:highlight>
                          <a:latin typeface="Open Sans"/>
                          <a:ea typeface="Open Sans"/>
                          <a:cs typeface="Open Sans"/>
                          <a:sym typeface="Open Sans"/>
                        </a:rPr>
                        <a:t>Original information that you collect for the purposes of answering your research question (e.g. through surveys, observations and experiments</a:t>
                      </a:r>
                      <a:endParaRPr>
                        <a:solidFill>
                          <a:srgbClr val="212529"/>
                        </a:solidFill>
                        <a:latin typeface="Open Sans"/>
                        <a:ea typeface="Open Sans"/>
                        <a:cs typeface="Open Sans"/>
                        <a:sym typeface="Open Sans"/>
                      </a:endParaRPr>
                    </a:p>
                  </a:txBody>
                  <a:tcPr marT="63500" marB="63500" marR="63500" marL="63500"/>
                </a:tc>
                <a:tc>
                  <a:txBody>
                    <a:bodyPr/>
                    <a:lstStyle/>
                    <a:p>
                      <a:pPr indent="0" lvl="0" marL="0" rtl="0" algn="ctr">
                        <a:lnSpc>
                          <a:spcPct val="115000"/>
                        </a:lnSpc>
                        <a:spcBef>
                          <a:spcPts val="0"/>
                        </a:spcBef>
                        <a:spcAft>
                          <a:spcPts val="1200"/>
                        </a:spcAft>
                        <a:buNone/>
                      </a:pPr>
                      <a:r>
                        <a:rPr lang="en-GB">
                          <a:solidFill>
                            <a:srgbClr val="212529"/>
                          </a:solidFill>
                          <a:latin typeface="Open Sans"/>
                          <a:ea typeface="Open Sans"/>
                          <a:cs typeface="Open Sans"/>
                          <a:sym typeface="Open Sans"/>
                        </a:rPr>
                        <a:t>Information that has already been collected by other researchers (e.g. in a government census or previous scientific studies).</a:t>
                      </a:r>
                      <a:endParaRPr>
                        <a:solidFill>
                          <a:srgbClr val="212529"/>
                        </a:solidFill>
                        <a:latin typeface="Open Sans"/>
                        <a:ea typeface="Open Sans"/>
                        <a:cs typeface="Open Sans"/>
                        <a:sym typeface="Open Sans"/>
                      </a:endParaRPr>
                    </a:p>
                  </a:txBody>
                  <a:tcPr marT="63500" marB="63500" marR="63500" marL="63500"/>
                </a:tc>
              </a:tr>
            </a:tbl>
          </a:graphicData>
        </a:graphic>
      </p:graphicFrame>
      <p:sp>
        <p:nvSpPr>
          <p:cNvPr id="386" name="Google Shape;386;p45"/>
          <p:cNvSpPr txBox="1"/>
          <p:nvPr/>
        </p:nvSpPr>
        <p:spPr>
          <a:xfrm>
            <a:off x="1529725" y="2411925"/>
            <a:ext cx="6655800" cy="16008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If you are using a </a:t>
            </a:r>
            <a:r>
              <a:rPr b="1" lang="en-GB" sz="1200">
                <a:solidFill>
                  <a:srgbClr val="212529"/>
                </a:solidFill>
                <a:highlight>
                  <a:srgbClr val="FFFFFF"/>
                </a:highlight>
                <a:latin typeface="Open Sans"/>
                <a:ea typeface="Open Sans"/>
                <a:cs typeface="Open Sans"/>
                <a:sym typeface="Open Sans"/>
              </a:rPr>
              <a:t>new research question, you need to collect primary data.</a:t>
            </a:r>
            <a:endParaRPr b="1" sz="1200">
              <a:solidFill>
                <a:srgbClr val="212529"/>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To </a:t>
            </a:r>
            <a:r>
              <a:rPr b="1" lang="en-GB" sz="1200">
                <a:solidFill>
                  <a:srgbClr val="212529"/>
                </a:solidFill>
                <a:highlight>
                  <a:srgbClr val="FFFFFF"/>
                </a:highlight>
                <a:latin typeface="Open Sans"/>
                <a:ea typeface="Open Sans"/>
                <a:cs typeface="Open Sans"/>
                <a:sym typeface="Open Sans"/>
              </a:rPr>
              <a:t>synthesize existing knowledge, analyze historical trends, or identify patterns</a:t>
            </a:r>
            <a:r>
              <a:rPr lang="en-GB" sz="1200">
                <a:solidFill>
                  <a:srgbClr val="212529"/>
                </a:solidFill>
                <a:highlight>
                  <a:srgbClr val="FFFFFF"/>
                </a:highlight>
                <a:latin typeface="Open Sans"/>
                <a:ea typeface="Open Sans"/>
                <a:cs typeface="Open Sans"/>
                <a:sym typeface="Open Sans"/>
              </a:rPr>
              <a:t> on a l</a:t>
            </a:r>
            <a:r>
              <a:rPr b="1" lang="en-GB" sz="1200">
                <a:solidFill>
                  <a:srgbClr val="212529"/>
                </a:solidFill>
                <a:highlight>
                  <a:srgbClr val="FFFFFF"/>
                </a:highlight>
                <a:latin typeface="Open Sans"/>
                <a:ea typeface="Open Sans"/>
                <a:cs typeface="Open Sans"/>
                <a:sym typeface="Open Sans"/>
              </a:rPr>
              <a:t>arge scale, secondary data </a:t>
            </a:r>
            <a:r>
              <a:rPr lang="en-GB" sz="1200">
                <a:solidFill>
                  <a:srgbClr val="212529"/>
                </a:solidFill>
                <a:highlight>
                  <a:srgbClr val="FFFFFF"/>
                </a:highlight>
                <a:latin typeface="Open Sans"/>
                <a:ea typeface="Open Sans"/>
                <a:cs typeface="Open Sans"/>
                <a:sym typeface="Open Sans"/>
              </a:rPr>
              <a:t>might be a better choice.</a:t>
            </a:r>
            <a:endParaRPr sz="1200">
              <a:solidFill>
                <a:srgbClr val="212529"/>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212529"/>
              </a:buClr>
              <a:buSzPts val="1200"/>
              <a:buFont typeface="Open Sans"/>
              <a:buChar char="-"/>
            </a:pPr>
            <a:r>
              <a:rPr b="1" lang="en-GB" sz="1200">
                <a:solidFill>
                  <a:srgbClr val="212529"/>
                </a:solidFill>
                <a:highlight>
                  <a:srgbClr val="FFFFFF"/>
                </a:highlight>
                <a:latin typeface="Open Sans"/>
                <a:ea typeface="Open Sans"/>
                <a:cs typeface="Open Sans"/>
                <a:sym typeface="Open Sans"/>
              </a:rPr>
              <a:t>Usually, both can be combined</a:t>
            </a:r>
            <a:r>
              <a:rPr lang="en-GB" sz="1200">
                <a:solidFill>
                  <a:srgbClr val="212529"/>
                </a:solidFill>
                <a:highlight>
                  <a:srgbClr val="FFFFFF"/>
                </a:highlight>
                <a:latin typeface="Open Sans"/>
                <a:ea typeface="Open Sans"/>
                <a:cs typeface="Open Sans"/>
                <a:sym typeface="Open Sans"/>
              </a:rPr>
              <a:t> as part of the</a:t>
            </a:r>
            <a:r>
              <a:rPr b="1" lang="en-GB" sz="1200">
                <a:solidFill>
                  <a:srgbClr val="212529"/>
                </a:solidFill>
                <a:highlight>
                  <a:srgbClr val="FFFFFF"/>
                </a:highlight>
                <a:latin typeface="Open Sans"/>
                <a:ea typeface="Open Sans"/>
                <a:cs typeface="Open Sans"/>
                <a:sym typeface="Open Sans"/>
              </a:rPr>
              <a:t> research method</a:t>
            </a:r>
            <a:r>
              <a:rPr lang="en-GB" sz="1200">
                <a:solidFill>
                  <a:srgbClr val="212529"/>
                </a:solidFill>
                <a:highlight>
                  <a:srgbClr val="FFFFFF"/>
                </a:highlight>
                <a:latin typeface="Open Sans"/>
                <a:ea typeface="Open Sans"/>
                <a:cs typeface="Open Sans"/>
                <a:sym typeface="Open Sans"/>
              </a:rPr>
              <a:t>. This is where </a:t>
            </a:r>
            <a:r>
              <a:rPr b="1" lang="en-GB" sz="1200">
                <a:solidFill>
                  <a:srgbClr val="212529"/>
                </a:solidFill>
                <a:highlight>
                  <a:srgbClr val="FFFFFF"/>
                </a:highlight>
                <a:latin typeface="Open Sans"/>
                <a:ea typeface="Open Sans"/>
                <a:cs typeface="Open Sans"/>
                <a:sym typeface="Open Sans"/>
              </a:rPr>
              <a:t>getting the community involved will be helpful</a:t>
            </a:r>
            <a:endParaRPr b="1" sz="12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solidFill>
                <a:srgbClr val="212529"/>
              </a:solidFill>
              <a:highlight>
                <a:srgbClr val="FFFFFF"/>
              </a:highlight>
              <a:latin typeface="Open Sans"/>
              <a:ea typeface="Open Sans"/>
              <a:cs typeface="Open Sans"/>
              <a:sym typeface="Open Sans"/>
            </a:endParaRPr>
          </a:p>
        </p:txBody>
      </p:sp>
      <p:pic>
        <p:nvPicPr>
          <p:cNvPr id="387" name="Google Shape;387;p45"/>
          <p:cNvPicPr preferRelativeResize="0"/>
          <p:nvPr/>
        </p:nvPicPr>
        <p:blipFill rotWithShape="1">
          <a:blip r:embed="rId3">
            <a:alphaModFix/>
          </a:blip>
          <a:srcRect b="22102" l="22406" r="31791" t="29459"/>
          <a:stretch/>
        </p:blipFill>
        <p:spPr>
          <a:xfrm>
            <a:off x="270775" y="2550825"/>
            <a:ext cx="1187849" cy="1256226"/>
          </a:xfrm>
          <a:prstGeom prst="rect">
            <a:avLst/>
          </a:prstGeom>
          <a:noFill/>
          <a:ln>
            <a:noFill/>
          </a:ln>
        </p:spPr>
      </p:pic>
      <p:sp>
        <p:nvSpPr>
          <p:cNvPr id="388" name="Google Shape;388;p45"/>
          <p:cNvSpPr txBox="1"/>
          <p:nvPr/>
        </p:nvSpPr>
        <p:spPr>
          <a:xfrm>
            <a:off x="551375" y="2904875"/>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pic>
        <p:nvPicPr>
          <p:cNvPr id="389" name="Google Shape;389;p45"/>
          <p:cNvPicPr preferRelativeResize="0"/>
          <p:nvPr/>
        </p:nvPicPr>
        <p:blipFill>
          <a:blip r:embed="rId4">
            <a:alphaModFix/>
          </a:blip>
          <a:stretch>
            <a:fillRect/>
          </a:stretch>
        </p:blipFill>
        <p:spPr>
          <a:xfrm>
            <a:off x="1924238" y="3897676"/>
            <a:ext cx="5586124" cy="1027900"/>
          </a:xfrm>
          <a:prstGeom prst="rect">
            <a:avLst/>
          </a:prstGeom>
          <a:noFill/>
          <a:ln>
            <a:noFill/>
          </a:ln>
        </p:spPr>
      </p:pic>
      <p:sp>
        <p:nvSpPr>
          <p:cNvPr id="390" name="Google Shape;390;p45"/>
          <p:cNvSpPr txBox="1"/>
          <p:nvPr/>
        </p:nvSpPr>
        <p:spPr>
          <a:xfrm>
            <a:off x="402449" y="448975"/>
            <a:ext cx="8153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000">
                <a:solidFill>
                  <a:schemeClr val="accent1"/>
                </a:solidFill>
                <a:latin typeface="PT Sans Narrow"/>
                <a:ea typeface="PT Sans Narrow"/>
                <a:cs typeface="PT Sans Narrow"/>
                <a:sym typeface="PT Sans Narrow"/>
              </a:rPr>
              <a:t>vs. </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6"/>
          <p:cNvSpPr txBox="1"/>
          <p:nvPr>
            <p:ph type="title"/>
          </p:nvPr>
        </p:nvSpPr>
        <p:spPr>
          <a:xfrm>
            <a:off x="402450" y="341575"/>
            <a:ext cx="40767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Descriptive</a:t>
            </a:r>
            <a:endParaRPr/>
          </a:p>
        </p:txBody>
      </p:sp>
      <p:sp>
        <p:nvSpPr>
          <p:cNvPr id="396" name="Google Shape;396;p46"/>
          <p:cNvSpPr txBox="1"/>
          <p:nvPr/>
        </p:nvSpPr>
        <p:spPr>
          <a:xfrm>
            <a:off x="4479175" y="341575"/>
            <a:ext cx="4035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PT Sans Narrow"/>
                <a:ea typeface="PT Sans Narrow"/>
                <a:cs typeface="PT Sans Narrow"/>
                <a:sym typeface="PT Sans Narrow"/>
              </a:rPr>
              <a:t>Experimental</a:t>
            </a:r>
            <a:endParaRPr b="1" sz="3600">
              <a:solidFill>
                <a:schemeClr val="accent1"/>
              </a:solidFill>
              <a:latin typeface="PT Sans Narrow"/>
              <a:ea typeface="PT Sans Narrow"/>
              <a:cs typeface="PT Sans Narrow"/>
              <a:sym typeface="PT Sans Narrow"/>
            </a:endParaRPr>
          </a:p>
        </p:txBody>
      </p:sp>
      <p:sp>
        <p:nvSpPr>
          <p:cNvPr id="397" name="Google Shape;397;p46"/>
          <p:cNvSpPr txBox="1"/>
          <p:nvPr/>
        </p:nvSpPr>
        <p:spPr>
          <a:xfrm>
            <a:off x="311700"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sp>
        <p:nvSpPr>
          <p:cNvPr id="398" name="Google Shape;398;p46"/>
          <p:cNvSpPr txBox="1"/>
          <p:nvPr/>
        </p:nvSpPr>
        <p:spPr>
          <a:xfrm>
            <a:off x="5907875"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graphicFrame>
        <p:nvGraphicFramePr>
          <p:cNvPr id="399" name="Google Shape;399;p46"/>
          <p:cNvGraphicFramePr/>
          <p:nvPr/>
        </p:nvGraphicFramePr>
        <p:xfrm>
          <a:off x="402450" y="1114425"/>
          <a:ext cx="3000000" cy="3000000"/>
        </p:xfrm>
        <a:graphic>
          <a:graphicData uri="http://schemas.openxmlformats.org/drawingml/2006/table">
            <a:tbl>
              <a:tblPr>
                <a:noFill/>
                <a:tableStyleId>{299F031B-3C99-4CF7-B21A-C3DDE1F2CD06}</a:tableStyleId>
              </a:tblPr>
              <a:tblGrid>
                <a:gridCol w="4076725"/>
                <a:gridCol w="4076725"/>
              </a:tblGrid>
              <a:tr h="2553300">
                <a:tc>
                  <a:txBody>
                    <a:bodyPr/>
                    <a:lstStyle/>
                    <a:p>
                      <a:pPr indent="0" lvl="0" marL="0" rtl="0" algn="ctr">
                        <a:lnSpc>
                          <a:spcPct val="115000"/>
                        </a:lnSpc>
                        <a:spcBef>
                          <a:spcPts val="0"/>
                        </a:spcBef>
                        <a:spcAft>
                          <a:spcPts val="1200"/>
                        </a:spcAft>
                        <a:buNone/>
                      </a:pPr>
                      <a:r>
                        <a:rPr lang="en-GB">
                          <a:latin typeface="Calibri"/>
                          <a:ea typeface="Calibri"/>
                          <a:cs typeface="Calibri"/>
                          <a:sym typeface="Calibri"/>
                        </a:rPr>
                        <a:t>In descriptive research, you collect data about your study subject without intervening. The validity of your research will depend on your sampling method. This includes observations, surveys, </a:t>
                      </a:r>
                      <a:r>
                        <a:rPr lang="en-GB">
                          <a:latin typeface="Calibri"/>
                          <a:ea typeface="Calibri"/>
                          <a:cs typeface="Calibri"/>
                          <a:sym typeface="Calibri"/>
                        </a:rPr>
                        <a:t>existing case studies etc</a:t>
                      </a:r>
                      <a:endParaRPr>
                        <a:latin typeface="Calibri"/>
                        <a:ea typeface="Calibri"/>
                        <a:cs typeface="Calibri"/>
                        <a:sym typeface="Calibri"/>
                      </a:endParaRPr>
                    </a:p>
                  </a:txBody>
                  <a:tcPr marT="63500" marB="63500" marR="63500" marL="63500" anchor="ctr"/>
                </a:tc>
                <a:tc>
                  <a:txBody>
                    <a:bodyPr/>
                    <a:lstStyle/>
                    <a:p>
                      <a:pPr indent="0" lvl="0" marL="0" rtl="0" algn="ctr">
                        <a:lnSpc>
                          <a:spcPct val="115000"/>
                        </a:lnSpc>
                        <a:spcBef>
                          <a:spcPts val="0"/>
                        </a:spcBef>
                        <a:spcAft>
                          <a:spcPts val="1200"/>
                        </a:spcAft>
                        <a:buNone/>
                      </a:pPr>
                      <a:r>
                        <a:rPr lang="en-GB">
                          <a:solidFill>
                            <a:srgbClr val="212529"/>
                          </a:solidFill>
                          <a:highlight>
                            <a:srgbClr val="FFFFFF"/>
                          </a:highlight>
                          <a:latin typeface="Calibri"/>
                          <a:ea typeface="Calibri"/>
                          <a:cs typeface="Calibri"/>
                          <a:sym typeface="Calibri"/>
                        </a:rPr>
                        <a:t>In experimental research, you systematically intervene in a process and measure the outcome. The validity of your research will depend on your experimental design. This includes experiments in the laboratory for example</a:t>
                      </a:r>
                      <a:endParaRPr>
                        <a:solidFill>
                          <a:srgbClr val="212529"/>
                        </a:solidFill>
                        <a:latin typeface="Calibri"/>
                        <a:ea typeface="Calibri"/>
                        <a:cs typeface="Calibri"/>
                        <a:sym typeface="Calibri"/>
                      </a:endParaRPr>
                    </a:p>
                  </a:txBody>
                  <a:tcPr marT="63500" marB="63500" marR="63500" marL="63500" anchor="ctr"/>
                </a:tc>
              </a:tr>
            </a:tbl>
          </a:graphicData>
        </a:graphic>
      </p:graphicFrame>
      <p:sp>
        <p:nvSpPr>
          <p:cNvPr id="400" name="Google Shape;400;p46"/>
          <p:cNvSpPr txBox="1"/>
          <p:nvPr/>
        </p:nvSpPr>
        <p:spPr>
          <a:xfrm>
            <a:off x="402449" y="448975"/>
            <a:ext cx="8153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000">
                <a:solidFill>
                  <a:schemeClr val="accent1"/>
                </a:solidFill>
                <a:latin typeface="PT Sans Narrow"/>
                <a:ea typeface="PT Sans Narrow"/>
                <a:cs typeface="PT Sans Narrow"/>
                <a:sym typeface="PT Sans Narrow"/>
              </a:rPr>
              <a:t>vs. </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7"/>
          <p:cNvSpPr txBox="1"/>
          <p:nvPr>
            <p:ph idx="1" type="body"/>
          </p:nvPr>
        </p:nvSpPr>
        <p:spPr>
          <a:xfrm>
            <a:off x="391550" y="360475"/>
            <a:ext cx="8440800" cy="2004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GB" sz="3600">
                <a:solidFill>
                  <a:schemeClr val="accent1"/>
                </a:solidFill>
                <a:latin typeface="PT Sans Narrow"/>
                <a:ea typeface="PT Sans Narrow"/>
                <a:cs typeface="PT Sans Narrow"/>
                <a:sym typeface="PT Sans Narrow"/>
              </a:rPr>
              <a:t>Sample</a:t>
            </a:r>
            <a:endParaRPr sz="1200">
              <a:solidFill>
                <a:srgbClr val="212529"/>
              </a:solidFill>
              <a:highlight>
                <a:srgbClr val="FFFFFF"/>
              </a:highlight>
            </a:endParaRPr>
          </a:p>
        </p:txBody>
      </p:sp>
      <p:sp>
        <p:nvSpPr>
          <p:cNvPr id="406" name="Google Shape;406;p47"/>
          <p:cNvSpPr txBox="1"/>
          <p:nvPr/>
        </p:nvSpPr>
        <p:spPr>
          <a:xfrm>
            <a:off x="564025" y="1247675"/>
            <a:ext cx="35196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200">
                <a:solidFill>
                  <a:srgbClr val="212529"/>
                </a:solidFill>
                <a:highlight>
                  <a:srgbClr val="FFFFFF"/>
                </a:highlight>
                <a:latin typeface="Open Sans"/>
                <a:ea typeface="Open Sans"/>
                <a:cs typeface="Open Sans"/>
                <a:sym typeface="Open Sans"/>
              </a:rPr>
              <a:t>Now, let us look at an example study conducted by the Ministry of Health - the ‘</a:t>
            </a:r>
            <a:r>
              <a:rPr i="1" lang="en-GB" sz="1200">
                <a:solidFill>
                  <a:srgbClr val="212529"/>
                </a:solidFill>
                <a:highlight>
                  <a:srgbClr val="FFFFFF"/>
                </a:highlight>
                <a:latin typeface="Open Sans"/>
                <a:ea typeface="Open Sans"/>
                <a:cs typeface="Open Sans"/>
                <a:sym typeface="Open Sans"/>
              </a:rPr>
              <a:t>Comprehensive National Nutrition Survey’</a:t>
            </a:r>
            <a:r>
              <a:rPr lang="en-GB" sz="1200">
                <a:solidFill>
                  <a:srgbClr val="212529"/>
                </a:solidFill>
                <a:highlight>
                  <a:srgbClr val="FFFFFF"/>
                </a:highlight>
                <a:latin typeface="Open Sans"/>
                <a:ea typeface="Open Sans"/>
                <a:cs typeface="Open Sans"/>
                <a:sym typeface="Open Sans"/>
              </a:rPr>
              <a:t> (CNNS) to collect a comprehensive set of data on nutritional status of Indian children from 0–19 years of age</a:t>
            </a:r>
            <a:endParaRPr sz="1200">
              <a:latin typeface="Open Sans"/>
              <a:ea typeface="Open Sans"/>
              <a:cs typeface="Open Sans"/>
              <a:sym typeface="Open Sans"/>
            </a:endParaRPr>
          </a:p>
        </p:txBody>
      </p:sp>
      <p:pic>
        <p:nvPicPr>
          <p:cNvPr id="407" name="Google Shape;407;p47"/>
          <p:cNvPicPr preferRelativeResize="0"/>
          <p:nvPr/>
        </p:nvPicPr>
        <p:blipFill>
          <a:blip r:embed="rId3">
            <a:alphaModFix/>
          </a:blip>
          <a:stretch>
            <a:fillRect/>
          </a:stretch>
        </p:blipFill>
        <p:spPr>
          <a:xfrm>
            <a:off x="4136150" y="252750"/>
            <a:ext cx="4945350" cy="4208950"/>
          </a:xfrm>
          <a:prstGeom prst="rect">
            <a:avLst/>
          </a:prstGeom>
          <a:noFill/>
          <a:ln>
            <a:noFill/>
          </a:ln>
        </p:spPr>
      </p:pic>
      <p:sp>
        <p:nvSpPr>
          <p:cNvPr id="408" name="Google Shape;408;p47"/>
          <p:cNvSpPr txBox="1"/>
          <p:nvPr>
            <p:ph idx="1" type="body"/>
          </p:nvPr>
        </p:nvSpPr>
        <p:spPr>
          <a:xfrm>
            <a:off x="668925" y="3685075"/>
            <a:ext cx="8520600" cy="53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550">
                <a:solidFill>
                  <a:schemeClr val="accent5"/>
                </a:solidFill>
                <a:highlight>
                  <a:srgbClr val="FFFFFF"/>
                </a:highlight>
                <a:latin typeface="Arial"/>
                <a:ea typeface="Arial"/>
                <a:cs typeface="Arial"/>
                <a:sym typeface="Arial"/>
              </a:rPr>
              <a:t>Qualitative</a:t>
            </a:r>
            <a:endParaRPr sz="20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8"/>
          <p:cNvSpPr txBox="1"/>
          <p:nvPr>
            <p:ph idx="1" type="body"/>
          </p:nvPr>
        </p:nvSpPr>
        <p:spPr>
          <a:xfrm>
            <a:off x="391550" y="360475"/>
            <a:ext cx="8440800" cy="2004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GB" sz="3600">
                <a:solidFill>
                  <a:schemeClr val="accent1"/>
                </a:solidFill>
                <a:latin typeface="PT Sans Narrow"/>
                <a:ea typeface="PT Sans Narrow"/>
                <a:cs typeface="PT Sans Narrow"/>
                <a:sym typeface="PT Sans Narrow"/>
              </a:rPr>
              <a:t>Sample</a:t>
            </a:r>
            <a:endParaRPr sz="1200">
              <a:solidFill>
                <a:srgbClr val="212529"/>
              </a:solidFill>
              <a:highlight>
                <a:srgbClr val="FFFFFF"/>
              </a:highlight>
            </a:endParaRPr>
          </a:p>
        </p:txBody>
      </p:sp>
      <p:sp>
        <p:nvSpPr>
          <p:cNvPr id="414" name="Google Shape;414;p48"/>
          <p:cNvSpPr txBox="1"/>
          <p:nvPr>
            <p:ph idx="1" type="body"/>
          </p:nvPr>
        </p:nvSpPr>
        <p:spPr>
          <a:xfrm>
            <a:off x="472600" y="3145650"/>
            <a:ext cx="8520600" cy="53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550">
                <a:solidFill>
                  <a:schemeClr val="accent5"/>
                </a:solidFill>
                <a:highlight>
                  <a:srgbClr val="FFFFFF"/>
                </a:highlight>
                <a:latin typeface="Arial"/>
                <a:ea typeface="Arial"/>
                <a:cs typeface="Arial"/>
                <a:sym typeface="Arial"/>
              </a:rPr>
              <a:t>Quantitative</a:t>
            </a:r>
            <a:endParaRPr sz="2000">
              <a:solidFill>
                <a:schemeClr val="accent5"/>
              </a:solidFill>
            </a:endParaRPr>
          </a:p>
        </p:txBody>
      </p:sp>
      <p:pic>
        <p:nvPicPr>
          <p:cNvPr id="415" name="Google Shape;415;p48"/>
          <p:cNvPicPr preferRelativeResize="0"/>
          <p:nvPr/>
        </p:nvPicPr>
        <p:blipFill>
          <a:blip r:embed="rId3">
            <a:alphaModFix/>
          </a:blip>
          <a:stretch>
            <a:fillRect/>
          </a:stretch>
        </p:blipFill>
        <p:spPr>
          <a:xfrm>
            <a:off x="2630675" y="552525"/>
            <a:ext cx="6248175" cy="3696900"/>
          </a:xfrm>
          <a:prstGeom prst="rect">
            <a:avLst/>
          </a:prstGeom>
          <a:noFill/>
          <a:ln>
            <a:noFill/>
          </a:ln>
        </p:spPr>
      </p:pic>
      <p:sp>
        <p:nvSpPr>
          <p:cNvPr id="416" name="Google Shape;416;p48"/>
          <p:cNvSpPr txBox="1"/>
          <p:nvPr/>
        </p:nvSpPr>
        <p:spPr>
          <a:xfrm>
            <a:off x="472600" y="4390050"/>
            <a:ext cx="822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Open Sans"/>
                <a:ea typeface="Open Sans"/>
                <a:cs typeface="Open Sans"/>
                <a:sym typeface="Open Sans"/>
              </a:rPr>
              <a:t>*Anthropometric = </a:t>
            </a:r>
            <a:r>
              <a:rPr lang="en-GB">
                <a:latin typeface="Open Sans"/>
                <a:ea typeface="Open Sans"/>
                <a:cs typeface="Open Sans"/>
                <a:sym typeface="Open Sans"/>
              </a:rPr>
              <a:t>scientific</a:t>
            </a:r>
            <a:r>
              <a:rPr lang="en-GB">
                <a:latin typeface="Open Sans"/>
                <a:ea typeface="Open Sans"/>
                <a:cs typeface="Open Sans"/>
                <a:sym typeface="Open Sans"/>
              </a:rPr>
              <a:t> study of the measurements and proportions of the human body</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9"/>
          <p:cNvSpPr txBox="1"/>
          <p:nvPr>
            <p:ph idx="1" type="body"/>
          </p:nvPr>
        </p:nvSpPr>
        <p:spPr>
          <a:xfrm>
            <a:off x="411450" y="229900"/>
            <a:ext cx="8440800" cy="2004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GB" sz="3600">
                <a:solidFill>
                  <a:schemeClr val="accent1"/>
                </a:solidFill>
                <a:latin typeface="PT Sans Narrow"/>
                <a:ea typeface="PT Sans Narrow"/>
                <a:cs typeface="PT Sans Narrow"/>
                <a:sym typeface="PT Sans Narrow"/>
              </a:rPr>
              <a:t>Sample</a:t>
            </a:r>
            <a:endParaRPr sz="1200">
              <a:solidFill>
                <a:srgbClr val="212529"/>
              </a:solidFill>
              <a:highlight>
                <a:srgbClr val="FFFFFF"/>
              </a:highlight>
            </a:endParaRPr>
          </a:p>
        </p:txBody>
      </p:sp>
      <p:sp>
        <p:nvSpPr>
          <p:cNvPr id="422" name="Google Shape;422;p49"/>
          <p:cNvSpPr txBox="1"/>
          <p:nvPr>
            <p:ph idx="1" type="body"/>
          </p:nvPr>
        </p:nvSpPr>
        <p:spPr>
          <a:xfrm>
            <a:off x="156500" y="3143875"/>
            <a:ext cx="4415400" cy="53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550">
                <a:solidFill>
                  <a:schemeClr val="accent5"/>
                </a:solidFill>
                <a:highlight>
                  <a:srgbClr val="FFFFFF"/>
                </a:highlight>
                <a:latin typeface="Arial"/>
                <a:ea typeface="Arial"/>
                <a:cs typeface="Arial"/>
                <a:sym typeface="Arial"/>
              </a:rPr>
              <a:t>Primary </a:t>
            </a:r>
            <a:endParaRPr sz="2000">
              <a:solidFill>
                <a:schemeClr val="accent5"/>
              </a:solidFill>
            </a:endParaRPr>
          </a:p>
        </p:txBody>
      </p:sp>
      <p:pic>
        <p:nvPicPr>
          <p:cNvPr id="423" name="Google Shape;423;p49"/>
          <p:cNvPicPr preferRelativeResize="0"/>
          <p:nvPr/>
        </p:nvPicPr>
        <p:blipFill>
          <a:blip r:embed="rId3">
            <a:alphaModFix/>
          </a:blip>
          <a:stretch>
            <a:fillRect/>
          </a:stretch>
        </p:blipFill>
        <p:spPr>
          <a:xfrm>
            <a:off x="156500" y="1258875"/>
            <a:ext cx="3986849" cy="1478150"/>
          </a:xfrm>
          <a:prstGeom prst="rect">
            <a:avLst/>
          </a:prstGeom>
          <a:noFill/>
          <a:ln>
            <a:noFill/>
          </a:ln>
        </p:spPr>
      </p:pic>
      <p:pic>
        <p:nvPicPr>
          <p:cNvPr id="424" name="Google Shape;424;p49"/>
          <p:cNvPicPr preferRelativeResize="0"/>
          <p:nvPr/>
        </p:nvPicPr>
        <p:blipFill>
          <a:blip r:embed="rId4">
            <a:alphaModFix/>
          </a:blip>
          <a:stretch>
            <a:fillRect/>
          </a:stretch>
        </p:blipFill>
        <p:spPr>
          <a:xfrm>
            <a:off x="4259450" y="0"/>
            <a:ext cx="4415400" cy="3035900"/>
          </a:xfrm>
          <a:prstGeom prst="rect">
            <a:avLst/>
          </a:prstGeom>
          <a:noFill/>
          <a:ln>
            <a:noFill/>
          </a:ln>
        </p:spPr>
      </p:pic>
      <p:sp>
        <p:nvSpPr>
          <p:cNvPr id="425" name="Google Shape;425;p49"/>
          <p:cNvSpPr txBox="1"/>
          <p:nvPr>
            <p:ph idx="1" type="body"/>
          </p:nvPr>
        </p:nvSpPr>
        <p:spPr>
          <a:xfrm>
            <a:off x="4728600" y="3209788"/>
            <a:ext cx="4415400" cy="53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550">
                <a:solidFill>
                  <a:schemeClr val="accent5"/>
                </a:solidFill>
                <a:highlight>
                  <a:srgbClr val="FFFFFF"/>
                </a:highlight>
                <a:latin typeface="Arial"/>
                <a:ea typeface="Arial"/>
                <a:cs typeface="Arial"/>
                <a:sym typeface="Arial"/>
              </a:rPr>
              <a:t>Secondary</a:t>
            </a:r>
            <a:endParaRPr sz="2000">
              <a:solidFill>
                <a:schemeClr val="accent5"/>
              </a:solidFill>
            </a:endParaRPr>
          </a:p>
        </p:txBody>
      </p:sp>
      <p:sp>
        <p:nvSpPr>
          <p:cNvPr id="426" name="Google Shape;426;p49"/>
          <p:cNvSpPr txBox="1"/>
          <p:nvPr/>
        </p:nvSpPr>
        <p:spPr>
          <a:xfrm>
            <a:off x="1007700" y="4015125"/>
            <a:ext cx="7248300" cy="548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rPr lang="en-GB" sz="1100">
                <a:solidFill>
                  <a:srgbClr val="212529"/>
                </a:solidFill>
                <a:highlight>
                  <a:srgbClr val="FFFFFF"/>
                </a:highlight>
                <a:latin typeface="Open Sans"/>
                <a:ea typeface="Open Sans"/>
                <a:cs typeface="Open Sans"/>
                <a:sym typeface="Open Sans"/>
              </a:rPr>
              <a:t>This study was a mixed method that involved usage of primary data collection as shown above and included existing secondary sources of data</a:t>
            </a:r>
            <a:endParaRPr sz="1100">
              <a:latin typeface="Open Sans"/>
              <a:ea typeface="Open Sans"/>
              <a:cs typeface="Open Sans"/>
              <a:sym typeface="Open Sans"/>
            </a:endParaRPr>
          </a:p>
        </p:txBody>
      </p:sp>
      <p:pic>
        <p:nvPicPr>
          <p:cNvPr id="427" name="Google Shape;427;p49"/>
          <p:cNvPicPr preferRelativeResize="0"/>
          <p:nvPr/>
        </p:nvPicPr>
        <p:blipFill rotWithShape="1">
          <a:blip r:embed="rId5">
            <a:alphaModFix/>
          </a:blip>
          <a:srcRect b="22102" l="22406" r="31791" t="29459"/>
          <a:stretch/>
        </p:blipFill>
        <p:spPr>
          <a:xfrm>
            <a:off x="210800" y="3661338"/>
            <a:ext cx="1187849" cy="1256226"/>
          </a:xfrm>
          <a:prstGeom prst="rect">
            <a:avLst/>
          </a:prstGeom>
          <a:noFill/>
          <a:ln>
            <a:noFill/>
          </a:ln>
        </p:spPr>
      </p:pic>
      <p:sp>
        <p:nvSpPr>
          <p:cNvPr id="428" name="Google Shape;428;p49"/>
          <p:cNvSpPr txBox="1"/>
          <p:nvPr/>
        </p:nvSpPr>
        <p:spPr>
          <a:xfrm>
            <a:off x="491400" y="4081713"/>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0"/>
          <p:cNvSpPr txBox="1"/>
          <p:nvPr>
            <p:ph idx="1" type="body"/>
          </p:nvPr>
        </p:nvSpPr>
        <p:spPr>
          <a:xfrm>
            <a:off x="391550" y="360475"/>
            <a:ext cx="8440800" cy="2004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GB" sz="3600">
                <a:solidFill>
                  <a:schemeClr val="accent1"/>
                </a:solidFill>
                <a:latin typeface="PT Sans Narrow"/>
                <a:ea typeface="PT Sans Narrow"/>
                <a:cs typeface="PT Sans Narrow"/>
                <a:sym typeface="PT Sans Narrow"/>
              </a:rPr>
              <a:t>Sample</a:t>
            </a:r>
            <a:endParaRPr sz="1200">
              <a:solidFill>
                <a:srgbClr val="212529"/>
              </a:solidFill>
              <a:highlight>
                <a:srgbClr val="FFFFFF"/>
              </a:highlight>
            </a:endParaRPr>
          </a:p>
        </p:txBody>
      </p:sp>
      <p:sp>
        <p:nvSpPr>
          <p:cNvPr id="434" name="Google Shape;434;p50"/>
          <p:cNvSpPr txBox="1"/>
          <p:nvPr/>
        </p:nvSpPr>
        <p:spPr>
          <a:xfrm>
            <a:off x="349675" y="1331750"/>
            <a:ext cx="3639900" cy="2649900"/>
          </a:xfrm>
          <a:prstGeom prst="rect">
            <a:avLst/>
          </a:prstGeom>
          <a:noFill/>
          <a:ln>
            <a:noFill/>
          </a:ln>
        </p:spPr>
        <p:txBody>
          <a:bodyPr anchorCtr="0" anchor="t" bIns="91425" lIns="91425" spcFirstLastPara="1" rIns="91425" wrap="square" tIns="91425">
            <a:spAutoFit/>
          </a:bodyPr>
          <a:lstStyle/>
          <a:p>
            <a:pPr indent="0" lvl="0" marL="269999" rtl="0" algn="l">
              <a:lnSpc>
                <a:spcPct val="115000"/>
              </a:lnSpc>
              <a:spcBef>
                <a:spcPts val="0"/>
              </a:spcBef>
              <a:spcAft>
                <a:spcPts val="0"/>
              </a:spcAft>
              <a:buNone/>
            </a:pPr>
            <a:r>
              <a:rPr lang="en-GB" sz="1100">
                <a:solidFill>
                  <a:srgbClr val="212529"/>
                </a:solidFill>
                <a:highlight>
                  <a:srgbClr val="FFFFFF"/>
                </a:highlight>
                <a:latin typeface="Open Sans"/>
                <a:ea typeface="Open Sans"/>
                <a:cs typeface="Open Sans"/>
                <a:sym typeface="Open Sans"/>
              </a:rPr>
              <a:t>The above study used both </a:t>
            </a:r>
            <a:r>
              <a:rPr b="1" lang="en-GB" sz="1100">
                <a:solidFill>
                  <a:srgbClr val="212529"/>
                </a:solidFill>
                <a:highlight>
                  <a:srgbClr val="FFFFFF"/>
                </a:highlight>
                <a:latin typeface="Open Sans"/>
                <a:ea typeface="Open Sans"/>
                <a:cs typeface="Open Sans"/>
                <a:sym typeface="Open Sans"/>
              </a:rPr>
              <a:t>descriptive </a:t>
            </a:r>
            <a:r>
              <a:rPr lang="en-GB" sz="1100">
                <a:solidFill>
                  <a:srgbClr val="212529"/>
                </a:solidFill>
                <a:highlight>
                  <a:srgbClr val="FFFFFF"/>
                </a:highlight>
                <a:latin typeface="Open Sans"/>
                <a:ea typeface="Open Sans"/>
                <a:cs typeface="Open Sans"/>
                <a:sym typeface="Open Sans"/>
              </a:rPr>
              <a:t>and </a:t>
            </a:r>
            <a:r>
              <a:rPr b="1" lang="en-GB" sz="1100">
                <a:solidFill>
                  <a:srgbClr val="212529"/>
                </a:solidFill>
                <a:highlight>
                  <a:srgbClr val="FFFFFF"/>
                </a:highlight>
                <a:latin typeface="Open Sans"/>
                <a:ea typeface="Open Sans"/>
                <a:cs typeface="Open Sans"/>
                <a:sym typeface="Open Sans"/>
              </a:rPr>
              <a:t>experimental methods.</a:t>
            </a:r>
            <a:r>
              <a:rPr lang="en-GB" sz="1100">
                <a:solidFill>
                  <a:srgbClr val="212529"/>
                </a:solidFill>
                <a:highlight>
                  <a:srgbClr val="FFFFFF"/>
                </a:highlight>
                <a:latin typeface="Open Sans"/>
                <a:ea typeface="Open Sans"/>
                <a:cs typeface="Open Sans"/>
                <a:sym typeface="Open Sans"/>
              </a:rPr>
              <a:t> As shown in the Qualitative and Quantitative method, </a:t>
            </a:r>
            <a:r>
              <a:rPr b="1" lang="en-GB" sz="1100">
                <a:solidFill>
                  <a:srgbClr val="212529"/>
                </a:solidFill>
                <a:highlight>
                  <a:srgbClr val="FFFFFF"/>
                </a:highlight>
                <a:latin typeface="Open Sans"/>
                <a:ea typeface="Open Sans"/>
                <a:cs typeface="Open Sans"/>
                <a:sym typeface="Open Sans"/>
              </a:rPr>
              <a:t>the data collected was descriptive i.e data was collected as is without any external change introduced -</a:t>
            </a:r>
            <a:r>
              <a:rPr b="1" lang="en-GB" sz="1100">
                <a:solidFill>
                  <a:schemeClr val="accent5"/>
                </a:solidFill>
                <a:highlight>
                  <a:srgbClr val="FFFFFF"/>
                </a:highlight>
                <a:latin typeface="Open Sans"/>
                <a:ea typeface="Open Sans"/>
                <a:cs typeface="Open Sans"/>
                <a:sym typeface="Open Sans"/>
              </a:rPr>
              <a:t> Descriptive</a:t>
            </a:r>
            <a:endParaRPr b="1" sz="1100">
              <a:solidFill>
                <a:schemeClr val="accent5"/>
              </a:solidFill>
              <a:highlight>
                <a:srgbClr val="FFFFFF"/>
              </a:highlight>
              <a:latin typeface="Open Sans"/>
              <a:ea typeface="Open Sans"/>
              <a:cs typeface="Open Sans"/>
              <a:sym typeface="Open Sans"/>
            </a:endParaRPr>
          </a:p>
          <a:p>
            <a:pPr indent="0" lvl="0" marL="269999" rtl="0" algn="l">
              <a:lnSpc>
                <a:spcPct val="115000"/>
              </a:lnSpc>
              <a:spcBef>
                <a:spcPts val="1200"/>
              </a:spcBef>
              <a:spcAft>
                <a:spcPts val="1200"/>
              </a:spcAft>
              <a:buNone/>
            </a:pPr>
            <a:r>
              <a:rPr lang="en-GB" sz="1100">
                <a:solidFill>
                  <a:srgbClr val="212529"/>
                </a:solidFill>
                <a:highlight>
                  <a:srgbClr val="FFFFFF"/>
                </a:highlight>
                <a:latin typeface="Open Sans"/>
                <a:ea typeface="Open Sans"/>
                <a:cs typeface="Open Sans"/>
                <a:sym typeface="Open Sans"/>
              </a:rPr>
              <a:t>Simultaneously, as shown in the image - blood, urine and stool samples were collected that included a team of microscopists, lab technicians to </a:t>
            </a:r>
            <a:r>
              <a:rPr b="1" lang="en-GB" sz="1100">
                <a:solidFill>
                  <a:srgbClr val="212529"/>
                </a:solidFill>
                <a:highlight>
                  <a:srgbClr val="FFFFFF"/>
                </a:highlight>
                <a:latin typeface="Open Sans"/>
                <a:ea typeface="Open Sans"/>
                <a:cs typeface="Open Sans"/>
                <a:sym typeface="Open Sans"/>
              </a:rPr>
              <a:t>conduct detailed experiments to analyze micro data on the survey participants</a:t>
            </a:r>
            <a:r>
              <a:rPr lang="en-GB" sz="1100">
                <a:solidFill>
                  <a:srgbClr val="212529"/>
                </a:solidFill>
                <a:highlight>
                  <a:srgbClr val="FFFFFF"/>
                </a:highlight>
                <a:latin typeface="Open Sans"/>
                <a:ea typeface="Open Sans"/>
                <a:cs typeface="Open Sans"/>
                <a:sym typeface="Open Sans"/>
              </a:rPr>
              <a:t> - </a:t>
            </a:r>
            <a:r>
              <a:rPr b="1" lang="en-GB" sz="1100">
                <a:solidFill>
                  <a:schemeClr val="accent5"/>
                </a:solidFill>
                <a:highlight>
                  <a:srgbClr val="FFFFFF"/>
                </a:highlight>
                <a:latin typeface="Open Sans"/>
                <a:ea typeface="Open Sans"/>
                <a:cs typeface="Open Sans"/>
                <a:sym typeface="Open Sans"/>
              </a:rPr>
              <a:t>Experimental</a:t>
            </a:r>
            <a:endParaRPr b="1" sz="1100">
              <a:solidFill>
                <a:schemeClr val="accent5"/>
              </a:solidFill>
              <a:highlight>
                <a:srgbClr val="FFFFFF"/>
              </a:highlight>
              <a:latin typeface="Open Sans"/>
              <a:ea typeface="Open Sans"/>
              <a:cs typeface="Open Sans"/>
              <a:sym typeface="Open Sans"/>
            </a:endParaRPr>
          </a:p>
        </p:txBody>
      </p:sp>
      <p:pic>
        <p:nvPicPr>
          <p:cNvPr id="435" name="Google Shape;435;p50"/>
          <p:cNvPicPr preferRelativeResize="0"/>
          <p:nvPr/>
        </p:nvPicPr>
        <p:blipFill>
          <a:blip r:embed="rId3">
            <a:alphaModFix/>
          </a:blip>
          <a:stretch>
            <a:fillRect/>
          </a:stretch>
        </p:blipFill>
        <p:spPr>
          <a:xfrm>
            <a:off x="4323950" y="0"/>
            <a:ext cx="4820050" cy="50530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1"/>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BREAK</a:t>
            </a:r>
            <a:endParaRPr/>
          </a:p>
        </p:txBody>
      </p:sp>
      <p:sp>
        <p:nvSpPr>
          <p:cNvPr id="441" name="Google Shape;441;p51"/>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15 MINS</a:t>
            </a:r>
            <a:endParaRPr/>
          </a:p>
        </p:txBody>
      </p:sp>
      <p:pic>
        <p:nvPicPr>
          <p:cNvPr id="442" name="Google Shape;442;p51"/>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Session 1</a:t>
            </a:r>
            <a:endParaRPr/>
          </a:p>
        </p:txBody>
      </p:sp>
      <p:sp>
        <p:nvSpPr>
          <p:cNvPr id="88" name="Google Shape;88;p16"/>
          <p:cNvSpPr txBox="1"/>
          <p:nvPr>
            <p:ph idx="1" type="body"/>
          </p:nvPr>
        </p:nvSpPr>
        <p:spPr>
          <a:xfrm>
            <a:off x="391550" y="1266325"/>
            <a:ext cx="8440800" cy="200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rPr>
              <a:t>Welcome </a:t>
            </a:r>
            <a:endParaRPr>
              <a:solidFill>
                <a:srgbClr val="000000"/>
              </a:solidFill>
            </a:endParaRPr>
          </a:p>
          <a:p>
            <a:pPr indent="0" lvl="0" marL="0" rtl="0" algn="l">
              <a:spcBef>
                <a:spcPts val="1200"/>
              </a:spcBef>
              <a:spcAft>
                <a:spcPts val="0"/>
              </a:spcAft>
              <a:buNone/>
            </a:pPr>
            <a:r>
              <a:rPr lang="en-GB">
                <a:solidFill>
                  <a:srgbClr val="000000"/>
                </a:solidFill>
              </a:rPr>
              <a:t>Warm up</a:t>
            </a:r>
            <a:endParaRPr>
              <a:solidFill>
                <a:srgbClr val="000000"/>
              </a:solidFill>
            </a:endParaRPr>
          </a:p>
          <a:p>
            <a:pPr indent="0" lvl="0" marL="0" rtl="0" algn="l">
              <a:spcBef>
                <a:spcPts val="1200"/>
              </a:spcBef>
              <a:spcAft>
                <a:spcPts val="0"/>
              </a:spcAft>
              <a:buNone/>
            </a:pPr>
            <a:r>
              <a:rPr lang="en-GB">
                <a:solidFill>
                  <a:srgbClr val="000000"/>
                </a:solidFill>
              </a:rPr>
              <a:t>Recap</a:t>
            </a:r>
            <a:endParaRPr>
              <a:solidFill>
                <a:srgbClr val="000000"/>
              </a:solidFill>
            </a:endParaRPr>
          </a:p>
          <a:p>
            <a:pPr indent="0" lvl="0" marL="0" rtl="0" algn="l">
              <a:spcBef>
                <a:spcPts val="1200"/>
              </a:spcBef>
              <a:spcAft>
                <a:spcPts val="0"/>
              </a:spcAft>
              <a:buNone/>
            </a:pPr>
            <a:r>
              <a:rPr lang="en-GB">
                <a:solidFill>
                  <a:srgbClr val="000000"/>
                </a:solidFill>
              </a:rPr>
              <a:t>Agenda </a:t>
            </a:r>
            <a:endParaRPr>
              <a:solidFill>
                <a:srgbClr val="000000"/>
              </a:solidFill>
            </a:endParaRPr>
          </a:p>
          <a:p>
            <a:pPr indent="0" lvl="0" marL="0" rtl="0" algn="l">
              <a:spcBef>
                <a:spcPts val="1200"/>
              </a:spcBef>
              <a:spcAft>
                <a:spcPts val="0"/>
              </a:spcAft>
              <a:buNone/>
            </a:pPr>
            <a:r>
              <a:rPr lang="en-GB">
                <a:solidFill>
                  <a:srgbClr val="000000"/>
                </a:solidFill>
              </a:rPr>
              <a:t>Research Methods and Approaches</a:t>
            </a:r>
            <a:endParaRPr>
              <a:solidFill>
                <a:srgbClr val="000000"/>
              </a:solidFill>
            </a:endParaRPr>
          </a:p>
          <a:p>
            <a:pPr indent="0" lvl="0" marL="0" rtl="0" algn="l">
              <a:spcBef>
                <a:spcPts val="1200"/>
              </a:spcBef>
              <a:spcAft>
                <a:spcPts val="1200"/>
              </a:spcAft>
              <a:buNone/>
            </a:pPr>
            <a:r>
              <a:t/>
            </a:r>
            <a:endParaRPr>
              <a:solidFill>
                <a:srgbClr val="000000"/>
              </a:solidFill>
            </a:endParaRPr>
          </a:p>
        </p:txBody>
      </p:sp>
      <p:pic>
        <p:nvPicPr>
          <p:cNvPr id="89" name="Google Shape;89;p16"/>
          <p:cNvPicPr preferRelativeResize="0"/>
          <p:nvPr/>
        </p:nvPicPr>
        <p:blipFill>
          <a:blip r:embed="rId3">
            <a:alphaModFix/>
          </a:blip>
          <a:stretch>
            <a:fillRect/>
          </a:stretch>
        </p:blipFill>
        <p:spPr>
          <a:xfrm>
            <a:off x="391550" y="3957025"/>
            <a:ext cx="933250" cy="1319425"/>
          </a:xfrm>
          <a:prstGeom prst="rect">
            <a:avLst/>
          </a:prstGeom>
          <a:noFill/>
          <a:ln>
            <a:noFill/>
          </a:ln>
        </p:spPr>
      </p:pic>
      <p:sp>
        <p:nvSpPr>
          <p:cNvPr id="90" name="Google Shape;90;p16"/>
          <p:cNvSpPr txBox="1"/>
          <p:nvPr>
            <p:ph type="title"/>
          </p:nvPr>
        </p:nvSpPr>
        <p:spPr>
          <a:xfrm>
            <a:off x="1324800" y="4403138"/>
            <a:ext cx="1280100" cy="42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000"/>
              <a:t>90 mins</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Session 2</a:t>
            </a:r>
            <a:endParaRPr/>
          </a:p>
        </p:txBody>
      </p:sp>
      <p:sp>
        <p:nvSpPr>
          <p:cNvPr id="448" name="Google Shape;448;p52"/>
          <p:cNvSpPr txBox="1"/>
          <p:nvPr>
            <p:ph idx="1" type="body"/>
          </p:nvPr>
        </p:nvSpPr>
        <p:spPr>
          <a:xfrm>
            <a:off x="391550" y="1266325"/>
            <a:ext cx="8440800" cy="2004900"/>
          </a:xfrm>
          <a:prstGeom prst="rect">
            <a:avLst/>
          </a:prstGeom>
        </p:spPr>
        <p:txBody>
          <a:bodyPr anchorCtr="0" anchor="t" bIns="91425" lIns="91425" spcFirstLastPara="1" rIns="91425" wrap="square" tIns="91425">
            <a:noAutofit/>
          </a:bodyPr>
          <a:lstStyle/>
          <a:p>
            <a:pPr indent="540000" lvl="0" marL="0" rtl="0" algn="l">
              <a:spcBef>
                <a:spcPts val="0"/>
              </a:spcBef>
              <a:spcAft>
                <a:spcPts val="0"/>
              </a:spcAft>
              <a:buNone/>
            </a:pPr>
            <a:r>
              <a:rPr lang="en-GB">
                <a:solidFill>
                  <a:srgbClr val="000000"/>
                </a:solidFill>
              </a:rPr>
              <a:t>Data collection Methods</a:t>
            </a:r>
            <a:endParaRPr>
              <a:solidFill>
                <a:srgbClr val="000000"/>
              </a:solidFill>
            </a:endParaRPr>
          </a:p>
          <a:p>
            <a:pPr indent="89999" lvl="0" marL="89999" rtl="0" algn="l">
              <a:spcBef>
                <a:spcPts val="0"/>
              </a:spcBef>
              <a:spcAft>
                <a:spcPts val="0"/>
              </a:spcAft>
              <a:buNone/>
            </a:pPr>
            <a:r>
              <a:t/>
            </a:r>
            <a:endParaRPr>
              <a:solidFill>
                <a:srgbClr val="000000"/>
              </a:solidFill>
            </a:endParaRPr>
          </a:p>
          <a:p>
            <a:pPr indent="540000" lvl="0" marL="0" rtl="0" algn="l">
              <a:spcBef>
                <a:spcPts val="0"/>
              </a:spcBef>
              <a:spcAft>
                <a:spcPts val="0"/>
              </a:spcAft>
              <a:buNone/>
            </a:pPr>
            <a:r>
              <a:rPr lang="en-GB">
                <a:solidFill>
                  <a:srgbClr val="000000"/>
                </a:solidFill>
              </a:rPr>
              <a:t>Survey research</a:t>
            </a:r>
            <a:endParaRPr>
              <a:solidFill>
                <a:srgbClr val="000000"/>
              </a:solidFill>
            </a:endParaRPr>
          </a:p>
          <a:p>
            <a:pPr indent="540000" lvl="0" marL="0" rtl="0" algn="l">
              <a:spcBef>
                <a:spcPts val="0"/>
              </a:spcBef>
              <a:spcAft>
                <a:spcPts val="0"/>
              </a:spcAft>
              <a:buNone/>
            </a:pPr>
            <a:r>
              <a:t/>
            </a:r>
            <a:endParaRPr>
              <a:solidFill>
                <a:srgbClr val="000000"/>
              </a:solidFill>
            </a:endParaRPr>
          </a:p>
          <a:p>
            <a:pPr indent="540000" lvl="0" marL="0" rtl="0" algn="l">
              <a:spcBef>
                <a:spcPts val="0"/>
              </a:spcBef>
              <a:spcAft>
                <a:spcPts val="0"/>
              </a:spcAft>
              <a:buNone/>
            </a:pPr>
            <a:r>
              <a:rPr lang="en-GB">
                <a:solidFill>
                  <a:srgbClr val="000000"/>
                </a:solidFill>
              </a:rPr>
              <a:t>Importance of Key Stakeholders and how to identify them</a:t>
            </a:r>
            <a:endParaRPr>
              <a:solidFill>
                <a:srgbClr val="000000"/>
              </a:solidFill>
            </a:endParaRPr>
          </a:p>
        </p:txBody>
      </p:sp>
      <p:pic>
        <p:nvPicPr>
          <p:cNvPr id="449" name="Google Shape;449;p52"/>
          <p:cNvPicPr preferRelativeResize="0"/>
          <p:nvPr/>
        </p:nvPicPr>
        <p:blipFill>
          <a:blip r:embed="rId3">
            <a:alphaModFix/>
          </a:blip>
          <a:stretch>
            <a:fillRect/>
          </a:stretch>
        </p:blipFill>
        <p:spPr>
          <a:xfrm>
            <a:off x="391550" y="3957025"/>
            <a:ext cx="933250" cy="1319425"/>
          </a:xfrm>
          <a:prstGeom prst="rect">
            <a:avLst/>
          </a:prstGeom>
          <a:noFill/>
          <a:ln>
            <a:noFill/>
          </a:ln>
        </p:spPr>
      </p:pic>
      <p:sp>
        <p:nvSpPr>
          <p:cNvPr id="450" name="Google Shape;450;p52"/>
          <p:cNvSpPr txBox="1"/>
          <p:nvPr>
            <p:ph type="title"/>
          </p:nvPr>
        </p:nvSpPr>
        <p:spPr>
          <a:xfrm>
            <a:off x="1324800" y="4403138"/>
            <a:ext cx="1280100" cy="42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000"/>
              <a:t>90 mins</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3"/>
          <p:cNvSpPr/>
          <p:nvPr/>
        </p:nvSpPr>
        <p:spPr>
          <a:xfrm>
            <a:off x="3013078" y="870707"/>
            <a:ext cx="2976300" cy="29058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 name="Google Shape;456;p53"/>
          <p:cNvGrpSpPr/>
          <p:nvPr/>
        </p:nvGrpSpPr>
        <p:grpSpPr>
          <a:xfrm>
            <a:off x="1118860" y="1041627"/>
            <a:ext cx="2263294" cy="766022"/>
            <a:chOff x="1680836" y="1315124"/>
            <a:chExt cx="1931633" cy="669600"/>
          </a:xfrm>
        </p:grpSpPr>
        <p:cxnSp>
          <p:nvCxnSpPr>
            <p:cNvPr id="457" name="Google Shape;457;p53"/>
            <p:cNvCxnSpPr/>
            <p:nvPr/>
          </p:nvCxnSpPr>
          <p:spPr>
            <a:xfrm>
              <a:off x="3178969" y="1638300"/>
              <a:ext cx="433500" cy="252300"/>
            </a:xfrm>
            <a:prstGeom prst="straightConnector1">
              <a:avLst/>
            </a:prstGeom>
            <a:noFill/>
            <a:ln cap="flat" cmpd="sng" w="19050">
              <a:solidFill>
                <a:srgbClr val="83E3D9"/>
              </a:solidFill>
              <a:prstDash val="solid"/>
              <a:round/>
              <a:headEnd len="med" w="med" type="oval"/>
              <a:tailEnd len="sm" w="sm" type="none"/>
            </a:ln>
          </p:spPr>
        </p:cxnSp>
        <p:sp>
          <p:nvSpPr>
            <p:cNvPr id="458" name="Google Shape;458;p53"/>
            <p:cNvSpPr txBox="1"/>
            <p:nvPr/>
          </p:nvSpPr>
          <p:spPr>
            <a:xfrm>
              <a:off x="1680836" y="1315124"/>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Observations:</a:t>
              </a:r>
              <a:r>
                <a:rPr lang="en-GB" sz="1100">
                  <a:solidFill>
                    <a:srgbClr val="212529"/>
                  </a:solidFill>
                  <a:highlight>
                    <a:srgbClr val="FFFFFF"/>
                  </a:highlight>
                  <a:latin typeface="Open Sans"/>
                  <a:ea typeface="Open Sans"/>
                  <a:cs typeface="Open Sans"/>
                  <a:sym typeface="Open Sans"/>
                </a:rPr>
                <a:t> Observing subjects in a natural environment where variables can’t be controlled.</a:t>
              </a:r>
              <a:endParaRPr sz="1100">
                <a:solidFill>
                  <a:srgbClr val="212529"/>
                </a:solidFill>
                <a:highlight>
                  <a:srgbClr val="FFFFFF"/>
                </a:highlight>
                <a:latin typeface="Open Sans"/>
                <a:ea typeface="Open Sans"/>
                <a:cs typeface="Open Sans"/>
                <a:sym typeface="Open Sans"/>
              </a:endParaRPr>
            </a:p>
            <a:p>
              <a:pPr indent="0" lvl="0" marL="0" rtl="0" algn="r">
                <a:lnSpc>
                  <a:spcPct val="115000"/>
                </a:lnSpc>
                <a:spcBef>
                  <a:spcPts val="1200"/>
                </a:spcBef>
                <a:spcAft>
                  <a:spcPts val="0"/>
                </a:spcAft>
                <a:buNone/>
              </a:pPr>
              <a:r>
                <a:t/>
              </a:r>
              <a:endParaRPr sz="800">
                <a:latin typeface="Open Sans"/>
                <a:ea typeface="Open Sans"/>
                <a:cs typeface="Open Sans"/>
                <a:sym typeface="Open Sans"/>
              </a:endParaRPr>
            </a:p>
          </p:txBody>
        </p:sp>
      </p:grpSp>
      <p:grpSp>
        <p:nvGrpSpPr>
          <p:cNvPr id="459" name="Google Shape;459;p53"/>
          <p:cNvGrpSpPr/>
          <p:nvPr/>
        </p:nvGrpSpPr>
        <p:grpSpPr>
          <a:xfrm>
            <a:off x="5614067" y="1041627"/>
            <a:ext cx="2273105" cy="766022"/>
            <a:chOff x="5517319" y="1315124"/>
            <a:chExt cx="1940006" cy="669600"/>
          </a:xfrm>
        </p:grpSpPr>
        <p:cxnSp>
          <p:nvCxnSpPr>
            <p:cNvPr id="460" name="Google Shape;460;p53"/>
            <p:cNvCxnSpPr/>
            <p:nvPr/>
          </p:nvCxnSpPr>
          <p:spPr>
            <a:xfrm flipH="1">
              <a:off x="5517319" y="1638300"/>
              <a:ext cx="433500" cy="252300"/>
            </a:xfrm>
            <a:prstGeom prst="straightConnector1">
              <a:avLst/>
            </a:prstGeom>
            <a:noFill/>
            <a:ln cap="flat" cmpd="sng" w="19050">
              <a:solidFill>
                <a:srgbClr val="155B54"/>
              </a:solidFill>
              <a:prstDash val="solid"/>
              <a:round/>
              <a:headEnd len="med" w="med" type="oval"/>
              <a:tailEnd len="sm" w="sm" type="none"/>
            </a:ln>
          </p:spPr>
        </p:cxnSp>
        <p:sp>
          <p:nvSpPr>
            <p:cNvPr id="461" name="Google Shape;461;p53"/>
            <p:cNvSpPr txBox="1"/>
            <p:nvPr/>
          </p:nvSpPr>
          <p:spPr>
            <a:xfrm>
              <a:off x="5962125" y="131512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GB" sz="1100">
                  <a:solidFill>
                    <a:srgbClr val="212529"/>
                  </a:solidFill>
                  <a:highlight>
                    <a:srgbClr val="FFFFFF"/>
                  </a:highlight>
                  <a:uFill>
                    <a:noFill/>
                  </a:uFill>
                  <a:latin typeface="Open Sans"/>
                  <a:ea typeface="Open Sans"/>
                  <a:cs typeface="Open Sans"/>
                  <a:sym typeface="Open Sans"/>
                  <a:hlinkClick r:id="rId3">
                    <a:extLst>
                      <a:ext uri="{A12FA001-AC4F-418D-AE19-62706E023703}">
                        <ahyp:hlinkClr val="tx"/>
                      </a:ext>
                    </a:extLst>
                  </a:hlinkClick>
                </a:rPr>
                <a:t>Surve</a:t>
              </a:r>
              <a:r>
                <a:rPr b="1" lang="en-GB" sz="1100">
                  <a:solidFill>
                    <a:srgbClr val="212529"/>
                  </a:solidFill>
                  <a:highlight>
                    <a:srgbClr val="FFFFFF"/>
                  </a:highlight>
                  <a:latin typeface="Open Sans"/>
                  <a:ea typeface="Open Sans"/>
                  <a:cs typeface="Open Sans"/>
                  <a:sym typeface="Open Sans"/>
                </a:rPr>
                <a:t>y</a:t>
              </a:r>
              <a:r>
                <a:rPr b="1" lang="en-GB" sz="1100">
                  <a:solidFill>
                    <a:srgbClr val="212529"/>
                  </a:solidFill>
                  <a:highlight>
                    <a:srgbClr val="FFFFFF"/>
                  </a:highlight>
                  <a:uFill>
                    <a:noFill/>
                  </a:uFill>
                  <a:latin typeface="Open Sans"/>
                  <a:ea typeface="Open Sans"/>
                  <a:cs typeface="Open Sans"/>
                  <a:sym typeface="Open Sans"/>
                  <a:hlinkClick r:id="rId4">
                    <a:extLst>
                      <a:ext uri="{A12FA001-AC4F-418D-AE19-62706E023703}">
                        <ahyp:hlinkClr val="tx"/>
                      </a:ext>
                    </a:extLst>
                  </a:hlinkClick>
                </a:rPr>
                <a:t>s</a:t>
              </a:r>
              <a:r>
                <a:rPr b="1" lang="en-GB" sz="1100">
                  <a:solidFill>
                    <a:srgbClr val="212529"/>
                  </a:solidFill>
                  <a:highlight>
                    <a:srgbClr val="FFFFFF"/>
                  </a:highlight>
                  <a:latin typeface="Open Sans"/>
                  <a:ea typeface="Open Sans"/>
                  <a:cs typeface="Open Sans"/>
                  <a:sym typeface="Open Sans"/>
                </a:rPr>
                <a:t>: </a:t>
              </a:r>
              <a:r>
                <a:rPr lang="en-GB" sz="1100">
                  <a:solidFill>
                    <a:srgbClr val="212529"/>
                  </a:solidFill>
                  <a:highlight>
                    <a:srgbClr val="FFFFFF"/>
                  </a:highlight>
                  <a:latin typeface="Open Sans"/>
                  <a:ea typeface="Open Sans"/>
                  <a:cs typeface="Open Sans"/>
                  <a:sym typeface="Open Sans"/>
                </a:rPr>
                <a:t>List of closed or multiple choice questions that is distributed to a sample (online, in person, or over the phone).</a:t>
              </a:r>
              <a:endParaRPr sz="1100">
                <a:latin typeface="Open Sans"/>
                <a:ea typeface="Open Sans"/>
                <a:cs typeface="Open Sans"/>
                <a:sym typeface="Open Sans"/>
              </a:endParaRPr>
            </a:p>
          </p:txBody>
        </p:sp>
      </p:grpSp>
      <p:grpSp>
        <p:nvGrpSpPr>
          <p:cNvPr id="462" name="Google Shape;462;p53"/>
          <p:cNvGrpSpPr/>
          <p:nvPr/>
        </p:nvGrpSpPr>
        <p:grpSpPr>
          <a:xfrm>
            <a:off x="2588025" y="3581326"/>
            <a:ext cx="3845871" cy="1308496"/>
            <a:chOff x="2934711" y="3535140"/>
            <a:chExt cx="3282300" cy="1143790"/>
          </a:xfrm>
        </p:grpSpPr>
        <p:cxnSp>
          <p:nvCxnSpPr>
            <p:cNvPr id="463" name="Google Shape;463;p53"/>
            <p:cNvCxnSpPr/>
            <p:nvPr/>
          </p:nvCxnSpPr>
          <p:spPr>
            <a:xfrm rot="10800000">
              <a:off x="4556399" y="3535140"/>
              <a:ext cx="0" cy="460500"/>
            </a:xfrm>
            <a:prstGeom prst="straightConnector1">
              <a:avLst/>
            </a:prstGeom>
            <a:noFill/>
            <a:ln cap="flat" cmpd="sng" w="19050">
              <a:solidFill>
                <a:srgbClr val="249C90"/>
              </a:solidFill>
              <a:prstDash val="solid"/>
              <a:round/>
              <a:headEnd len="med" w="med" type="oval"/>
              <a:tailEnd len="sm" w="sm" type="none"/>
            </a:ln>
          </p:spPr>
        </p:cxnSp>
        <p:sp>
          <p:nvSpPr>
            <p:cNvPr id="464" name="Google Shape;464;p53"/>
            <p:cNvSpPr txBox="1"/>
            <p:nvPr/>
          </p:nvSpPr>
          <p:spPr>
            <a:xfrm>
              <a:off x="2934711" y="4009331"/>
              <a:ext cx="3282300" cy="6696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Experiments: </a:t>
              </a:r>
              <a:r>
                <a:rPr lang="en-GB" sz="1100">
                  <a:solidFill>
                    <a:srgbClr val="212529"/>
                  </a:solidFill>
                  <a:highlight>
                    <a:srgbClr val="FFFFFF"/>
                  </a:highlight>
                  <a:latin typeface="Open Sans"/>
                  <a:ea typeface="Open Sans"/>
                  <a:cs typeface="Open Sans"/>
                  <a:sym typeface="Open Sans"/>
                </a:rPr>
                <a:t>Situation in which variables are controlled and manipulated to establish cause-and-effect relationships.</a:t>
              </a:r>
              <a:endParaRPr sz="1100">
                <a:solidFill>
                  <a:srgbClr val="212529"/>
                </a:solidFill>
                <a:highlight>
                  <a:srgbClr val="FFFFFF"/>
                </a:highlight>
                <a:latin typeface="Open Sans"/>
                <a:ea typeface="Open Sans"/>
                <a:cs typeface="Open Sans"/>
                <a:sym typeface="Open Sans"/>
              </a:endParaRPr>
            </a:p>
            <a:p>
              <a:pPr indent="0" lvl="0" marL="0" rtl="0" algn="ctr">
                <a:lnSpc>
                  <a:spcPct val="115000"/>
                </a:lnSpc>
                <a:spcBef>
                  <a:spcPts val="1200"/>
                </a:spcBef>
                <a:spcAft>
                  <a:spcPts val="0"/>
                </a:spcAft>
                <a:buNone/>
              </a:pPr>
              <a:r>
                <a:t/>
              </a:r>
              <a:endParaRPr sz="800">
                <a:latin typeface="Open Sans"/>
                <a:ea typeface="Open Sans"/>
                <a:cs typeface="Open Sans"/>
                <a:sym typeface="Open Sans"/>
              </a:endParaRPr>
            </a:p>
          </p:txBody>
        </p:sp>
      </p:grpSp>
      <p:sp>
        <p:nvSpPr>
          <p:cNvPr id="465" name="Google Shape;465;p53"/>
          <p:cNvSpPr txBox="1"/>
          <p:nvPr/>
        </p:nvSpPr>
        <p:spPr>
          <a:xfrm>
            <a:off x="3655498" y="1889668"/>
            <a:ext cx="1691700" cy="9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chemeClr val="accent1"/>
                </a:solidFill>
                <a:latin typeface="PT Sans Narrow"/>
                <a:ea typeface="PT Sans Narrow"/>
                <a:cs typeface="PT Sans Narrow"/>
                <a:sym typeface="PT Sans Narrow"/>
              </a:rPr>
              <a:t>Quantitative data collection methods</a:t>
            </a:r>
            <a:endParaRPr b="1" sz="1500">
              <a:solidFill>
                <a:schemeClr val="accent1"/>
              </a:solidFill>
              <a:latin typeface="PT Sans Narrow"/>
              <a:ea typeface="PT Sans Narrow"/>
              <a:cs typeface="PT Sans Narrow"/>
              <a:sym typeface="PT Sans Narrow"/>
            </a:endParaRPr>
          </a:p>
          <a:p>
            <a:pPr indent="0" lvl="0" marL="0" rtl="0" algn="ctr">
              <a:lnSpc>
                <a:spcPct val="115000"/>
              </a:lnSpc>
              <a:spcBef>
                <a:spcPts val="0"/>
              </a:spcBef>
              <a:spcAft>
                <a:spcPts val="0"/>
              </a:spcAft>
              <a:buNone/>
            </a:pPr>
            <a:r>
              <a:t/>
            </a:r>
            <a:endParaRPr b="1" sz="1500">
              <a:latin typeface="Roboto"/>
              <a:ea typeface="Roboto"/>
              <a:cs typeface="Roboto"/>
              <a:sym typeface="Roboto"/>
            </a:endParaRPr>
          </a:p>
        </p:txBody>
      </p:sp>
      <p:sp>
        <p:nvSpPr>
          <p:cNvPr id="466" name="Google Shape;466;p53"/>
          <p:cNvSpPr/>
          <p:nvPr/>
        </p:nvSpPr>
        <p:spPr>
          <a:xfrm rot="1764817">
            <a:off x="2931301" y="770608"/>
            <a:ext cx="3134323" cy="3097070"/>
          </a:xfrm>
          <a:prstGeom prst="blockArc">
            <a:avLst>
              <a:gd fmla="val 14414370" name="adj1"/>
              <a:gd fmla="val 694" name="adj2"/>
              <a:gd fmla="val 9562" name="adj3"/>
            </a:avLst>
          </a:prstGeom>
          <a:solidFill>
            <a:srgbClr val="155B5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3"/>
          <p:cNvSpPr/>
          <p:nvPr/>
        </p:nvSpPr>
        <p:spPr>
          <a:xfrm flipH="1" rot="-1764817">
            <a:off x="2933975" y="770608"/>
            <a:ext cx="3134323" cy="3097070"/>
          </a:xfrm>
          <a:prstGeom prst="blockArc">
            <a:avLst>
              <a:gd fmla="val 14348563" name="adj1"/>
              <a:gd fmla="val 21472873" name="adj2"/>
              <a:gd fmla="val 9381" name="adj3"/>
            </a:avLst>
          </a:prstGeom>
          <a:solidFill>
            <a:srgbClr val="83E3D9"/>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3"/>
          <p:cNvSpPr/>
          <p:nvPr/>
        </p:nvSpPr>
        <p:spPr>
          <a:xfrm rot="-8141626">
            <a:off x="4287139" y="710004"/>
            <a:ext cx="420477" cy="420477"/>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3"/>
          <p:cNvSpPr/>
          <p:nvPr/>
        </p:nvSpPr>
        <p:spPr>
          <a:xfrm flipH="1" rot="-9035881">
            <a:off x="2932629" y="768867"/>
            <a:ext cx="3133620" cy="3096354"/>
          </a:xfrm>
          <a:prstGeom prst="blockArc">
            <a:avLst>
              <a:gd fmla="val 14316164" name="adj1"/>
              <a:gd fmla="val 21502663" name="adj2"/>
              <a:gd fmla="val 9415"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3"/>
          <p:cNvSpPr/>
          <p:nvPr/>
        </p:nvSpPr>
        <p:spPr>
          <a:xfrm rot="-1007087">
            <a:off x="5577559" y="2796752"/>
            <a:ext cx="365679" cy="358361"/>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3"/>
          <p:cNvSpPr/>
          <p:nvPr/>
        </p:nvSpPr>
        <p:spPr>
          <a:xfrm rot="6380859">
            <a:off x="3039203" y="2790299"/>
            <a:ext cx="416748" cy="425233"/>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4"/>
          <p:cNvSpPr/>
          <p:nvPr/>
        </p:nvSpPr>
        <p:spPr>
          <a:xfrm>
            <a:off x="3136025" y="1026693"/>
            <a:ext cx="3108900" cy="30768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7" name="Google Shape;477;p54"/>
          <p:cNvGrpSpPr/>
          <p:nvPr/>
        </p:nvGrpSpPr>
        <p:grpSpPr>
          <a:xfrm>
            <a:off x="1425850" y="821123"/>
            <a:ext cx="2303877" cy="1051200"/>
            <a:chOff x="1900219" y="996030"/>
            <a:chExt cx="1882406" cy="867900"/>
          </a:xfrm>
        </p:grpSpPr>
        <p:cxnSp>
          <p:nvCxnSpPr>
            <p:cNvPr id="478" name="Google Shape;478;p54"/>
            <p:cNvCxnSpPr/>
            <p:nvPr/>
          </p:nvCxnSpPr>
          <p:spPr>
            <a:xfrm>
              <a:off x="3438525" y="1309350"/>
              <a:ext cx="344100" cy="344100"/>
            </a:xfrm>
            <a:prstGeom prst="straightConnector1">
              <a:avLst/>
            </a:prstGeom>
            <a:noFill/>
            <a:ln cap="flat" cmpd="sng" w="19050">
              <a:solidFill>
                <a:srgbClr val="249C90"/>
              </a:solidFill>
              <a:prstDash val="solid"/>
              <a:round/>
              <a:headEnd len="med" w="med" type="oval"/>
              <a:tailEnd len="sm" w="sm" type="none"/>
            </a:ln>
          </p:spPr>
        </p:cxnSp>
        <p:sp>
          <p:nvSpPr>
            <p:cNvPr id="479" name="Google Shape;479;p54"/>
            <p:cNvSpPr txBox="1"/>
            <p:nvPr/>
          </p:nvSpPr>
          <p:spPr>
            <a:xfrm>
              <a:off x="1900219" y="996030"/>
              <a:ext cx="1495200" cy="867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Literature review:</a:t>
              </a:r>
              <a:endParaRPr b="1" sz="1100">
                <a:solidFill>
                  <a:srgbClr val="212529"/>
                </a:solidFill>
                <a:highlight>
                  <a:srgbClr val="FFFFFF"/>
                </a:highlight>
                <a:latin typeface="Open Sans"/>
                <a:ea typeface="Open Sans"/>
                <a:cs typeface="Open Sans"/>
                <a:sym typeface="Open Sans"/>
              </a:endParaRPr>
            </a:p>
            <a:p>
              <a:pPr indent="0" lvl="0" marL="0" rtl="0" algn="r">
                <a:lnSpc>
                  <a:spcPct val="115000"/>
                </a:lnSpc>
                <a:spcBef>
                  <a:spcPts val="1200"/>
                </a:spcBef>
                <a:spcAft>
                  <a:spcPts val="1200"/>
                </a:spcAft>
                <a:buNone/>
              </a:pPr>
              <a:r>
                <a:rPr lang="en-GB" sz="1100">
                  <a:solidFill>
                    <a:srgbClr val="212529"/>
                  </a:solidFill>
                  <a:highlight>
                    <a:srgbClr val="FFFFFF"/>
                  </a:highlight>
                  <a:latin typeface="Open Sans"/>
                  <a:ea typeface="Open Sans"/>
                  <a:cs typeface="Open Sans"/>
                  <a:sym typeface="Open Sans"/>
                </a:rPr>
                <a:t> Survey of published works by other authors.</a:t>
              </a:r>
              <a:endParaRPr b="1" sz="800">
                <a:latin typeface="Open Sans"/>
                <a:ea typeface="Open Sans"/>
                <a:cs typeface="Open Sans"/>
                <a:sym typeface="Open Sans"/>
              </a:endParaRPr>
            </a:p>
          </p:txBody>
        </p:sp>
      </p:grpSp>
      <p:grpSp>
        <p:nvGrpSpPr>
          <p:cNvPr id="480" name="Google Shape;480;p54"/>
          <p:cNvGrpSpPr/>
          <p:nvPr/>
        </p:nvGrpSpPr>
        <p:grpSpPr>
          <a:xfrm>
            <a:off x="742125" y="3432800"/>
            <a:ext cx="2986163" cy="811020"/>
            <a:chOff x="1341575" y="3152302"/>
            <a:chExt cx="2439875" cy="669600"/>
          </a:xfrm>
        </p:grpSpPr>
        <p:cxnSp>
          <p:nvCxnSpPr>
            <p:cNvPr id="481" name="Google Shape;481;p54"/>
            <p:cNvCxnSpPr/>
            <p:nvPr/>
          </p:nvCxnSpPr>
          <p:spPr>
            <a:xfrm flipH="1" rot="10800000">
              <a:off x="3436150" y="3214625"/>
              <a:ext cx="345300" cy="342900"/>
            </a:xfrm>
            <a:prstGeom prst="straightConnector1">
              <a:avLst/>
            </a:prstGeom>
            <a:noFill/>
            <a:ln cap="flat" cmpd="sng" w="19050">
              <a:solidFill>
                <a:srgbClr val="155B54"/>
              </a:solidFill>
              <a:prstDash val="solid"/>
              <a:round/>
              <a:headEnd len="med" w="med" type="oval"/>
              <a:tailEnd len="sm" w="sm" type="none"/>
            </a:ln>
          </p:spPr>
        </p:cxnSp>
        <p:sp>
          <p:nvSpPr>
            <p:cNvPr id="482" name="Google Shape;482;p54"/>
            <p:cNvSpPr txBox="1"/>
            <p:nvPr/>
          </p:nvSpPr>
          <p:spPr>
            <a:xfrm>
              <a:off x="1341575" y="3152302"/>
              <a:ext cx="20538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Ethnography:</a:t>
              </a:r>
              <a:r>
                <a:rPr lang="en-GB" sz="1100">
                  <a:solidFill>
                    <a:srgbClr val="212529"/>
                  </a:solidFill>
                  <a:highlight>
                    <a:srgbClr val="FFFFFF"/>
                  </a:highlight>
                  <a:latin typeface="Open Sans"/>
                  <a:ea typeface="Open Sans"/>
                  <a:cs typeface="Open Sans"/>
                  <a:sym typeface="Open Sans"/>
                </a:rPr>
                <a:t> </a:t>
              </a:r>
              <a:endParaRPr sz="1100">
                <a:solidFill>
                  <a:srgbClr val="212529"/>
                </a:solidFill>
                <a:highlight>
                  <a:srgbClr val="FFFFFF"/>
                </a:highlight>
                <a:latin typeface="Open Sans"/>
                <a:ea typeface="Open Sans"/>
                <a:cs typeface="Open Sans"/>
                <a:sym typeface="Open Sans"/>
              </a:endParaRPr>
            </a:p>
            <a:p>
              <a:pPr indent="0" lvl="0" marL="0" rtl="0" algn="r">
                <a:lnSpc>
                  <a:spcPct val="115000"/>
                </a:lnSpc>
                <a:spcBef>
                  <a:spcPts val="1200"/>
                </a:spcBef>
                <a:spcAft>
                  <a:spcPts val="0"/>
                </a:spcAft>
                <a:buNone/>
              </a:pPr>
              <a:r>
                <a:rPr lang="en-GB" sz="1100">
                  <a:solidFill>
                    <a:srgbClr val="212529"/>
                  </a:solidFill>
                  <a:highlight>
                    <a:srgbClr val="FFFFFF"/>
                  </a:highlight>
                  <a:latin typeface="Open Sans"/>
                  <a:ea typeface="Open Sans"/>
                  <a:cs typeface="Open Sans"/>
                  <a:sym typeface="Open Sans"/>
                </a:rPr>
                <a:t>Participating in a community or organization for an extended period of time to closely observe culture and behavior.</a:t>
              </a:r>
              <a:endParaRPr sz="1100">
                <a:solidFill>
                  <a:srgbClr val="212529"/>
                </a:solidFill>
                <a:highlight>
                  <a:srgbClr val="FFFFFF"/>
                </a:highlight>
                <a:latin typeface="Open Sans"/>
                <a:ea typeface="Open Sans"/>
                <a:cs typeface="Open Sans"/>
                <a:sym typeface="Open Sans"/>
              </a:endParaRPr>
            </a:p>
            <a:p>
              <a:pPr indent="0" lvl="0" marL="0" rtl="0" algn="r">
                <a:lnSpc>
                  <a:spcPct val="115000"/>
                </a:lnSpc>
                <a:spcBef>
                  <a:spcPts val="1200"/>
                </a:spcBef>
                <a:spcAft>
                  <a:spcPts val="0"/>
                </a:spcAft>
                <a:buNone/>
              </a:pPr>
              <a:r>
                <a:t/>
              </a:r>
              <a:endParaRPr sz="800">
                <a:latin typeface="Open Sans"/>
                <a:ea typeface="Open Sans"/>
                <a:cs typeface="Open Sans"/>
                <a:sym typeface="Open Sans"/>
              </a:endParaRPr>
            </a:p>
          </p:txBody>
        </p:sp>
      </p:grpSp>
      <p:sp>
        <p:nvSpPr>
          <p:cNvPr id="483" name="Google Shape;483;p54"/>
          <p:cNvSpPr/>
          <p:nvPr/>
        </p:nvSpPr>
        <p:spPr>
          <a:xfrm flipH="1" rot="-1784381">
            <a:off x="3047625" y="926327"/>
            <a:ext cx="3285085" cy="3267913"/>
          </a:xfrm>
          <a:prstGeom prst="blockArc">
            <a:avLst>
              <a:gd fmla="val 14348563" name="adj1"/>
              <a:gd fmla="val 19872341" name="adj2"/>
              <a:gd fmla="val 9100"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4" name="Google Shape;484;p54"/>
          <p:cNvGrpSpPr/>
          <p:nvPr/>
        </p:nvGrpSpPr>
        <p:grpSpPr>
          <a:xfrm>
            <a:off x="5639990" y="3432794"/>
            <a:ext cx="2289093" cy="811020"/>
            <a:chOff x="5343425" y="3152297"/>
            <a:chExt cx="1870327" cy="669600"/>
          </a:xfrm>
        </p:grpSpPr>
        <p:cxnSp>
          <p:nvCxnSpPr>
            <p:cNvPr id="485" name="Google Shape;485;p54"/>
            <p:cNvCxnSpPr/>
            <p:nvPr/>
          </p:nvCxnSpPr>
          <p:spPr>
            <a:xfrm rot="10800000">
              <a:off x="5343425" y="3214625"/>
              <a:ext cx="354900" cy="350100"/>
            </a:xfrm>
            <a:prstGeom prst="straightConnector1">
              <a:avLst/>
            </a:prstGeom>
            <a:noFill/>
            <a:ln cap="flat" cmpd="sng" w="19050">
              <a:solidFill>
                <a:srgbClr val="249C90"/>
              </a:solidFill>
              <a:prstDash val="solid"/>
              <a:round/>
              <a:headEnd len="med" w="med" type="oval"/>
              <a:tailEnd len="sm" w="sm" type="none"/>
            </a:ln>
          </p:spPr>
        </p:cxnSp>
        <p:sp>
          <p:nvSpPr>
            <p:cNvPr id="486" name="Google Shape;486;p54"/>
            <p:cNvSpPr txBox="1"/>
            <p:nvPr/>
          </p:nvSpPr>
          <p:spPr>
            <a:xfrm>
              <a:off x="5718552" y="3152297"/>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Focus groups:</a:t>
              </a:r>
              <a:endParaRPr b="1"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rPr lang="en-GB" sz="1100">
                  <a:solidFill>
                    <a:srgbClr val="212529"/>
                  </a:solidFill>
                  <a:highlight>
                    <a:srgbClr val="FFFFFF"/>
                  </a:highlight>
                  <a:latin typeface="Open Sans"/>
                  <a:ea typeface="Open Sans"/>
                  <a:cs typeface="Open Sans"/>
                  <a:sym typeface="Open Sans"/>
                </a:rPr>
                <a:t>Discussion among a group of people about a topic to gather opinions that can be used for further research.</a:t>
              </a:r>
              <a:endParaRPr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t/>
              </a:r>
              <a:endParaRPr sz="800">
                <a:latin typeface="Open Sans"/>
                <a:ea typeface="Open Sans"/>
                <a:cs typeface="Open Sans"/>
                <a:sym typeface="Open Sans"/>
              </a:endParaRPr>
            </a:p>
          </p:txBody>
        </p:sp>
      </p:grpSp>
      <p:grpSp>
        <p:nvGrpSpPr>
          <p:cNvPr id="487" name="Google Shape;487;p54"/>
          <p:cNvGrpSpPr/>
          <p:nvPr/>
        </p:nvGrpSpPr>
        <p:grpSpPr>
          <a:xfrm>
            <a:off x="5641642" y="821125"/>
            <a:ext cx="3184681" cy="811020"/>
            <a:chOff x="5344775" y="996032"/>
            <a:chExt cx="2602076" cy="669600"/>
          </a:xfrm>
        </p:grpSpPr>
        <p:cxnSp>
          <p:nvCxnSpPr>
            <p:cNvPr id="488" name="Google Shape;488;p54"/>
            <p:cNvCxnSpPr/>
            <p:nvPr/>
          </p:nvCxnSpPr>
          <p:spPr>
            <a:xfrm flipH="1">
              <a:off x="5344775" y="1314450"/>
              <a:ext cx="336900" cy="339000"/>
            </a:xfrm>
            <a:prstGeom prst="straightConnector1">
              <a:avLst/>
            </a:prstGeom>
            <a:noFill/>
            <a:ln cap="flat" cmpd="sng" w="19050">
              <a:solidFill>
                <a:srgbClr val="155B54"/>
              </a:solidFill>
              <a:prstDash val="solid"/>
              <a:round/>
              <a:headEnd len="med" w="med" type="oval"/>
              <a:tailEnd len="sm" w="sm" type="none"/>
            </a:ln>
          </p:spPr>
        </p:cxnSp>
        <p:sp>
          <p:nvSpPr>
            <p:cNvPr id="489" name="Google Shape;489;p54"/>
            <p:cNvSpPr txBox="1"/>
            <p:nvPr/>
          </p:nvSpPr>
          <p:spPr>
            <a:xfrm>
              <a:off x="5899951" y="996032"/>
              <a:ext cx="20469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Interviews: </a:t>
              </a:r>
              <a:endParaRPr b="1"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rPr lang="en-GB" sz="1100">
                  <a:solidFill>
                    <a:srgbClr val="212529"/>
                  </a:solidFill>
                  <a:highlight>
                    <a:srgbClr val="FFFFFF"/>
                  </a:highlight>
                  <a:latin typeface="Open Sans"/>
                  <a:ea typeface="Open Sans"/>
                  <a:cs typeface="Open Sans"/>
                  <a:sym typeface="Open Sans"/>
                </a:rPr>
                <a:t>Asking open-ended questions verbally to respondents. Key informant interviews  can also be conducted:  qualitative in-depth interviews with people who know what is going on in the community. </a:t>
              </a:r>
              <a:endParaRPr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t/>
              </a:r>
              <a:endParaRPr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t/>
              </a:r>
              <a:endParaRPr sz="1100">
                <a:latin typeface="Open Sans"/>
                <a:ea typeface="Open Sans"/>
                <a:cs typeface="Open Sans"/>
                <a:sym typeface="Open Sans"/>
              </a:endParaRPr>
            </a:p>
          </p:txBody>
        </p:sp>
      </p:grpSp>
      <p:sp>
        <p:nvSpPr>
          <p:cNvPr id="490" name="Google Shape;490;p54"/>
          <p:cNvSpPr/>
          <p:nvPr/>
        </p:nvSpPr>
        <p:spPr>
          <a:xfrm rot="1784381">
            <a:off x="3045307" y="926327"/>
            <a:ext cx="3285085" cy="3267913"/>
          </a:xfrm>
          <a:prstGeom prst="blockArc">
            <a:avLst>
              <a:gd fmla="val 14545937" name="adj1"/>
              <a:gd fmla="val 19902139" name="adj2"/>
              <a:gd fmla="val 9115" name="adj3"/>
            </a:avLst>
          </a:prstGeom>
          <a:solidFill>
            <a:srgbClr val="155B5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4"/>
          <p:cNvSpPr/>
          <p:nvPr/>
        </p:nvSpPr>
        <p:spPr>
          <a:xfrm rot="9016125">
            <a:off x="3038133" y="926080"/>
            <a:ext cx="3284117" cy="3266790"/>
          </a:xfrm>
          <a:prstGeom prst="blockArc">
            <a:avLst>
              <a:gd fmla="val 18041678" name="adj1"/>
              <a:gd fmla="val 1798478" name="adj2"/>
              <a:gd fmla="val 9595" name="adj3"/>
            </a:avLst>
          </a:prstGeom>
          <a:solidFill>
            <a:srgbClr val="155B54"/>
          </a:solidFill>
          <a:ln>
            <a:noFill/>
          </a:ln>
          <a:effectLst>
            <a:outerShdw blurRad="71438" rotWithShape="0" algn="bl"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4"/>
          <p:cNvSpPr/>
          <p:nvPr/>
        </p:nvSpPr>
        <p:spPr>
          <a:xfrm flipH="1" rot="-9016125">
            <a:off x="3047308" y="926988"/>
            <a:ext cx="3284117" cy="3266790"/>
          </a:xfrm>
          <a:prstGeom prst="blockArc">
            <a:avLst>
              <a:gd fmla="val 17967225" name="adj1"/>
              <a:gd fmla="val 1529547" name="adj2"/>
              <a:gd fmla="val 9279"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4"/>
          <p:cNvSpPr/>
          <p:nvPr/>
        </p:nvSpPr>
        <p:spPr>
          <a:xfrm rot="8118154">
            <a:off x="2976733" y="2347982"/>
            <a:ext cx="441877" cy="441877"/>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4"/>
          <p:cNvSpPr/>
          <p:nvPr/>
        </p:nvSpPr>
        <p:spPr>
          <a:xfrm rot="-2681846">
            <a:off x="5953510" y="2339308"/>
            <a:ext cx="441877" cy="441877"/>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4"/>
          <p:cNvSpPr/>
          <p:nvPr/>
        </p:nvSpPr>
        <p:spPr>
          <a:xfrm rot="2681846">
            <a:off x="4464692" y="3807995"/>
            <a:ext cx="441877" cy="441877"/>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4"/>
          <p:cNvSpPr/>
          <p:nvPr/>
        </p:nvSpPr>
        <p:spPr>
          <a:xfrm rot="-8118154">
            <a:off x="4465540" y="858362"/>
            <a:ext cx="441877" cy="441877"/>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4"/>
          <p:cNvSpPr txBox="1"/>
          <p:nvPr/>
        </p:nvSpPr>
        <p:spPr>
          <a:xfrm>
            <a:off x="3844623" y="2111693"/>
            <a:ext cx="1691700" cy="9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chemeClr val="accent1"/>
                </a:solidFill>
                <a:latin typeface="PT Sans Narrow"/>
                <a:ea typeface="PT Sans Narrow"/>
                <a:cs typeface="PT Sans Narrow"/>
                <a:sym typeface="PT Sans Narrow"/>
              </a:rPr>
              <a:t>Qualitative </a:t>
            </a:r>
            <a:r>
              <a:rPr b="1" lang="en-GB" sz="1500">
                <a:solidFill>
                  <a:schemeClr val="accent1"/>
                </a:solidFill>
                <a:latin typeface="PT Sans Narrow"/>
                <a:ea typeface="PT Sans Narrow"/>
                <a:cs typeface="PT Sans Narrow"/>
                <a:sym typeface="PT Sans Narrow"/>
              </a:rPr>
              <a:t>data collection methods</a:t>
            </a:r>
            <a:endParaRPr b="1" sz="1500">
              <a:solidFill>
                <a:schemeClr val="accent1"/>
              </a:solidFill>
              <a:latin typeface="PT Sans Narrow"/>
              <a:ea typeface="PT Sans Narrow"/>
              <a:cs typeface="PT Sans Narrow"/>
              <a:sym typeface="PT Sans Narrow"/>
            </a:endParaRPr>
          </a:p>
          <a:p>
            <a:pPr indent="0" lvl="0" marL="0" rtl="0" algn="ctr">
              <a:lnSpc>
                <a:spcPct val="115000"/>
              </a:lnSpc>
              <a:spcBef>
                <a:spcPts val="0"/>
              </a:spcBef>
              <a:spcAft>
                <a:spcPts val="0"/>
              </a:spcAft>
              <a:buNone/>
            </a:pPr>
            <a:r>
              <a:t/>
            </a:r>
            <a:endParaRPr b="1" sz="1500">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5"/>
          <p:cNvSpPr/>
          <p:nvPr/>
        </p:nvSpPr>
        <p:spPr>
          <a:xfrm rot="-5400000">
            <a:off x="2902488" y="902232"/>
            <a:ext cx="3339000" cy="3339000"/>
          </a:xfrm>
          <a:prstGeom prst="ellipse">
            <a:avLst/>
          </a:prstGeom>
          <a:noFill/>
          <a:ln cap="flat" cmpd="sng" w="19050">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3" name="Google Shape;503;p55"/>
          <p:cNvGrpSpPr/>
          <p:nvPr/>
        </p:nvGrpSpPr>
        <p:grpSpPr>
          <a:xfrm>
            <a:off x="3944840" y="331419"/>
            <a:ext cx="1254323" cy="1254323"/>
            <a:chOff x="2859873" y="853971"/>
            <a:chExt cx="1068600" cy="1068600"/>
          </a:xfrm>
        </p:grpSpPr>
        <p:sp>
          <p:nvSpPr>
            <p:cNvPr id="504" name="Google Shape;504;p55"/>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5"/>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800">
                  <a:solidFill>
                    <a:srgbClr val="FFFFFF"/>
                  </a:solidFill>
                  <a:latin typeface="Roboto"/>
                  <a:ea typeface="Roboto"/>
                  <a:cs typeface="Roboto"/>
                  <a:sym typeface="Roboto"/>
                </a:rPr>
                <a:t>Qualitative  Data Collection</a:t>
              </a:r>
              <a:endParaRPr sz="800">
                <a:solidFill>
                  <a:srgbClr val="FFFFFF"/>
                </a:solidFill>
                <a:latin typeface="Roboto"/>
                <a:ea typeface="Roboto"/>
                <a:cs typeface="Roboto"/>
                <a:sym typeface="Roboto"/>
              </a:endParaRPr>
            </a:p>
          </p:txBody>
        </p:sp>
      </p:grpSp>
      <p:grpSp>
        <p:nvGrpSpPr>
          <p:cNvPr id="506" name="Google Shape;506;p55"/>
          <p:cNvGrpSpPr/>
          <p:nvPr/>
        </p:nvGrpSpPr>
        <p:grpSpPr>
          <a:xfrm>
            <a:off x="3944840" y="3364723"/>
            <a:ext cx="1254323" cy="1254323"/>
            <a:chOff x="5214448" y="3234278"/>
            <a:chExt cx="1068600" cy="1068600"/>
          </a:xfrm>
        </p:grpSpPr>
        <p:sp>
          <p:nvSpPr>
            <p:cNvPr id="507" name="Google Shape;507;p55"/>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5"/>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800">
                  <a:solidFill>
                    <a:srgbClr val="FFFFFF"/>
                  </a:solidFill>
                  <a:latin typeface="Roboto"/>
                  <a:ea typeface="Roboto"/>
                  <a:cs typeface="Roboto"/>
                  <a:sym typeface="Roboto"/>
                </a:rPr>
                <a:t>Quantitative Data Collection</a:t>
              </a:r>
              <a:endParaRPr sz="800">
                <a:solidFill>
                  <a:srgbClr val="FFFFFF"/>
                </a:solidFill>
                <a:latin typeface="Roboto"/>
                <a:ea typeface="Roboto"/>
                <a:cs typeface="Roboto"/>
                <a:sym typeface="Roboto"/>
              </a:endParaRPr>
            </a:p>
          </p:txBody>
        </p:sp>
      </p:grpSp>
      <p:sp>
        <p:nvSpPr>
          <p:cNvPr id="509" name="Google Shape;509;p55"/>
          <p:cNvSpPr txBox="1"/>
          <p:nvPr/>
        </p:nvSpPr>
        <p:spPr>
          <a:xfrm>
            <a:off x="3072000" y="2208975"/>
            <a:ext cx="3000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PT Sans Narrow"/>
                <a:ea typeface="PT Sans Narrow"/>
                <a:cs typeface="PT Sans Narrow"/>
                <a:sym typeface="PT Sans Narrow"/>
              </a:rPr>
              <a:t>+</a:t>
            </a:r>
            <a:endParaRPr b="1" sz="3600">
              <a:solidFill>
                <a:schemeClr val="accent1"/>
              </a:solidFill>
              <a:latin typeface="PT Sans Narrow"/>
              <a:ea typeface="PT Sans Narrow"/>
              <a:cs typeface="PT Sans Narrow"/>
              <a:sym typeface="PT Sans Narrow"/>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6"/>
          <p:cNvSpPr/>
          <p:nvPr/>
        </p:nvSpPr>
        <p:spPr>
          <a:xfrm rot="-5400000">
            <a:off x="586563" y="870207"/>
            <a:ext cx="3339000" cy="3339000"/>
          </a:xfrm>
          <a:prstGeom prst="ellipse">
            <a:avLst/>
          </a:prstGeom>
          <a:noFill/>
          <a:ln cap="flat" cmpd="sng" w="19050">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5" name="Google Shape;515;p56"/>
          <p:cNvGrpSpPr/>
          <p:nvPr/>
        </p:nvGrpSpPr>
        <p:grpSpPr>
          <a:xfrm>
            <a:off x="1628915" y="299394"/>
            <a:ext cx="1254323" cy="1254323"/>
            <a:chOff x="2859873" y="853971"/>
            <a:chExt cx="1068600" cy="1068600"/>
          </a:xfrm>
        </p:grpSpPr>
        <p:sp>
          <p:nvSpPr>
            <p:cNvPr id="516" name="Google Shape;516;p56"/>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6"/>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800">
                  <a:solidFill>
                    <a:srgbClr val="FFFFFF"/>
                  </a:solidFill>
                  <a:latin typeface="Roboto"/>
                  <a:ea typeface="Roboto"/>
                  <a:cs typeface="Roboto"/>
                  <a:sym typeface="Roboto"/>
                </a:rPr>
                <a:t>Qualitative  Data Collection</a:t>
              </a:r>
              <a:endParaRPr sz="800">
                <a:solidFill>
                  <a:srgbClr val="FFFFFF"/>
                </a:solidFill>
                <a:latin typeface="Roboto"/>
                <a:ea typeface="Roboto"/>
                <a:cs typeface="Roboto"/>
                <a:sym typeface="Roboto"/>
              </a:endParaRPr>
            </a:p>
          </p:txBody>
        </p:sp>
      </p:grpSp>
      <p:grpSp>
        <p:nvGrpSpPr>
          <p:cNvPr id="518" name="Google Shape;518;p56"/>
          <p:cNvGrpSpPr/>
          <p:nvPr/>
        </p:nvGrpSpPr>
        <p:grpSpPr>
          <a:xfrm>
            <a:off x="1628915" y="3332698"/>
            <a:ext cx="1254323" cy="1254323"/>
            <a:chOff x="5214448" y="3234278"/>
            <a:chExt cx="1068600" cy="1068600"/>
          </a:xfrm>
        </p:grpSpPr>
        <p:sp>
          <p:nvSpPr>
            <p:cNvPr id="519" name="Google Shape;519;p56"/>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6"/>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800">
                  <a:solidFill>
                    <a:srgbClr val="FFFFFF"/>
                  </a:solidFill>
                  <a:latin typeface="Roboto"/>
                  <a:ea typeface="Roboto"/>
                  <a:cs typeface="Roboto"/>
                  <a:sym typeface="Roboto"/>
                </a:rPr>
                <a:t>Quantitative</a:t>
              </a:r>
              <a:r>
                <a:rPr lang="en-GB" sz="800">
                  <a:solidFill>
                    <a:srgbClr val="FFFFFF"/>
                  </a:solidFill>
                  <a:latin typeface="Roboto"/>
                  <a:ea typeface="Roboto"/>
                  <a:cs typeface="Roboto"/>
                  <a:sym typeface="Roboto"/>
                </a:rPr>
                <a:t> </a:t>
              </a:r>
              <a:r>
                <a:rPr lang="en-GB" sz="800">
                  <a:solidFill>
                    <a:srgbClr val="FFFFFF"/>
                  </a:solidFill>
                  <a:latin typeface="Roboto"/>
                  <a:ea typeface="Roboto"/>
                  <a:cs typeface="Roboto"/>
                  <a:sym typeface="Roboto"/>
                </a:rPr>
                <a:t>Data Collection</a:t>
              </a:r>
              <a:endParaRPr sz="800">
                <a:solidFill>
                  <a:srgbClr val="FFFFFF"/>
                </a:solidFill>
                <a:latin typeface="Roboto"/>
                <a:ea typeface="Roboto"/>
                <a:cs typeface="Roboto"/>
                <a:sym typeface="Roboto"/>
              </a:endParaRPr>
            </a:p>
          </p:txBody>
        </p:sp>
      </p:grpSp>
      <p:sp>
        <p:nvSpPr>
          <p:cNvPr id="521" name="Google Shape;521;p56"/>
          <p:cNvSpPr txBox="1"/>
          <p:nvPr/>
        </p:nvSpPr>
        <p:spPr>
          <a:xfrm>
            <a:off x="756075" y="2176950"/>
            <a:ext cx="3000000" cy="1092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100">
                <a:solidFill>
                  <a:schemeClr val="accent4"/>
                </a:solidFill>
                <a:highlight>
                  <a:srgbClr val="FFFFFF"/>
                </a:highlight>
                <a:latin typeface="Open Sans"/>
                <a:ea typeface="Open Sans"/>
                <a:cs typeface="Open Sans"/>
                <a:sym typeface="Open Sans"/>
              </a:rPr>
              <a:t>More complete picture of the problem you’re studying and strengthen the credibility of your conclusions.</a:t>
            </a:r>
            <a:endParaRPr b="1" sz="1100">
              <a:solidFill>
                <a:schemeClr val="accent4"/>
              </a:solidFill>
              <a:highlight>
                <a:srgbClr val="FFFFFF"/>
              </a:highlight>
              <a:latin typeface="Open Sans"/>
              <a:ea typeface="Open Sans"/>
              <a:cs typeface="Open Sans"/>
              <a:sym typeface="Open Sans"/>
            </a:endParaRPr>
          </a:p>
          <a:p>
            <a:pPr indent="0" lvl="0" marL="0" rtl="0" algn="ctr">
              <a:spcBef>
                <a:spcPts val="1200"/>
              </a:spcBef>
              <a:spcAft>
                <a:spcPts val="0"/>
              </a:spcAft>
              <a:buNone/>
            </a:pPr>
            <a:r>
              <a:t/>
            </a:r>
            <a:endParaRPr b="1" sz="1100">
              <a:solidFill>
                <a:schemeClr val="accent4"/>
              </a:solidFill>
              <a:latin typeface="Open Sans"/>
              <a:ea typeface="Open Sans"/>
              <a:cs typeface="Open Sans"/>
              <a:sym typeface="Open Sans"/>
            </a:endParaRPr>
          </a:p>
        </p:txBody>
      </p:sp>
      <p:grpSp>
        <p:nvGrpSpPr>
          <p:cNvPr id="522" name="Google Shape;522;p56"/>
          <p:cNvGrpSpPr/>
          <p:nvPr/>
        </p:nvGrpSpPr>
        <p:grpSpPr>
          <a:xfrm>
            <a:off x="4480225" y="2934238"/>
            <a:ext cx="4333050" cy="1759562"/>
            <a:chOff x="4480225" y="2934238"/>
            <a:chExt cx="4333050" cy="1759562"/>
          </a:xfrm>
        </p:grpSpPr>
        <p:pic>
          <p:nvPicPr>
            <p:cNvPr id="523" name="Google Shape;523;p56"/>
            <p:cNvPicPr preferRelativeResize="0"/>
            <p:nvPr/>
          </p:nvPicPr>
          <p:blipFill rotWithShape="1">
            <a:blip r:embed="rId3">
              <a:alphaModFix/>
            </a:blip>
            <a:srcRect b="22102" l="22406" r="31791" t="29459"/>
            <a:stretch/>
          </p:blipFill>
          <p:spPr>
            <a:xfrm>
              <a:off x="4480225" y="2934238"/>
              <a:ext cx="1187849" cy="1256226"/>
            </a:xfrm>
            <a:prstGeom prst="rect">
              <a:avLst/>
            </a:prstGeom>
            <a:noFill/>
            <a:ln>
              <a:noFill/>
            </a:ln>
          </p:spPr>
        </p:pic>
        <p:sp>
          <p:nvSpPr>
            <p:cNvPr id="524" name="Google Shape;524;p56"/>
            <p:cNvSpPr txBox="1"/>
            <p:nvPr/>
          </p:nvSpPr>
          <p:spPr>
            <a:xfrm>
              <a:off x="4760825" y="3354613"/>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sp>
          <p:nvSpPr>
            <p:cNvPr id="525" name="Google Shape;525;p56"/>
            <p:cNvSpPr txBox="1"/>
            <p:nvPr/>
          </p:nvSpPr>
          <p:spPr>
            <a:xfrm>
              <a:off x="5813275" y="3049800"/>
              <a:ext cx="3000000" cy="164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200">
                  <a:solidFill>
                    <a:srgbClr val="212529"/>
                  </a:solidFill>
                  <a:latin typeface="Open Sans"/>
                  <a:ea typeface="Open Sans"/>
                  <a:cs typeface="Open Sans"/>
                  <a:sym typeface="Open Sans"/>
                </a:rPr>
                <a:t>For this project, students are expected to use </a:t>
              </a:r>
              <a:r>
                <a:rPr b="1" lang="en-GB" sz="1200">
                  <a:solidFill>
                    <a:srgbClr val="212529"/>
                  </a:solidFill>
                  <a:latin typeface="Open Sans"/>
                  <a:ea typeface="Open Sans"/>
                  <a:cs typeface="Open Sans"/>
                  <a:sym typeface="Open Sans"/>
                </a:rPr>
                <a:t>‘Surveys’ and ‘Interviews’</a:t>
              </a:r>
              <a:r>
                <a:rPr lang="en-GB" sz="1200">
                  <a:solidFill>
                    <a:srgbClr val="212529"/>
                  </a:solidFill>
                  <a:latin typeface="Open Sans"/>
                  <a:ea typeface="Open Sans"/>
                  <a:cs typeface="Open Sans"/>
                  <a:sym typeface="Open Sans"/>
                </a:rPr>
                <a:t> as the </a:t>
              </a:r>
              <a:r>
                <a:rPr b="1" lang="en-GB" sz="1200">
                  <a:solidFill>
                    <a:srgbClr val="212529"/>
                  </a:solidFill>
                  <a:latin typeface="Open Sans"/>
                  <a:ea typeface="Open Sans"/>
                  <a:cs typeface="Open Sans"/>
                  <a:sym typeface="Open Sans"/>
                </a:rPr>
                <a:t>primary methods of data collection. </a:t>
              </a:r>
              <a:r>
                <a:rPr lang="en-GB" sz="1200">
                  <a:solidFill>
                    <a:srgbClr val="212529"/>
                  </a:solidFill>
                  <a:latin typeface="Open Sans"/>
                  <a:ea typeface="Open Sans"/>
                  <a:cs typeface="Open Sans"/>
                  <a:sym typeface="Open Sans"/>
                </a:rPr>
                <a:t>By nature of this program’s design </a:t>
              </a:r>
              <a:r>
                <a:rPr b="1" lang="en-GB" sz="1200">
                  <a:solidFill>
                    <a:srgbClr val="212529"/>
                  </a:solidFill>
                  <a:latin typeface="Open Sans"/>
                  <a:ea typeface="Open Sans"/>
                  <a:cs typeface="Open Sans"/>
                  <a:sym typeface="Open Sans"/>
                </a:rPr>
                <a:t>‘Observations’</a:t>
              </a:r>
              <a:r>
                <a:rPr lang="en-GB" sz="1200">
                  <a:solidFill>
                    <a:srgbClr val="212529"/>
                  </a:solidFill>
                  <a:latin typeface="Open Sans"/>
                  <a:ea typeface="Open Sans"/>
                  <a:cs typeface="Open Sans"/>
                  <a:sym typeface="Open Sans"/>
                </a:rPr>
                <a:t>, and </a:t>
              </a:r>
              <a:r>
                <a:rPr b="1" lang="en-GB" sz="1200">
                  <a:solidFill>
                    <a:srgbClr val="212529"/>
                  </a:solidFill>
                  <a:latin typeface="Open Sans"/>
                  <a:ea typeface="Open Sans"/>
                  <a:cs typeface="Open Sans"/>
                  <a:sym typeface="Open Sans"/>
                </a:rPr>
                <a:t>‘Ethnography’ </a:t>
              </a:r>
              <a:r>
                <a:rPr lang="en-GB" sz="1200">
                  <a:solidFill>
                    <a:srgbClr val="212529"/>
                  </a:solidFill>
                  <a:latin typeface="Open Sans"/>
                  <a:ea typeface="Open Sans"/>
                  <a:cs typeface="Open Sans"/>
                  <a:sym typeface="Open Sans"/>
                </a:rPr>
                <a:t>are integrated as</a:t>
              </a:r>
              <a:r>
                <a:rPr b="1" lang="en-GB" sz="1200">
                  <a:solidFill>
                    <a:srgbClr val="212529"/>
                  </a:solidFill>
                  <a:latin typeface="Open Sans"/>
                  <a:ea typeface="Open Sans"/>
                  <a:cs typeface="Open Sans"/>
                  <a:sym typeface="Open Sans"/>
                </a:rPr>
                <a:t> part of the process. </a:t>
              </a:r>
              <a:endParaRPr b="1" sz="1200">
                <a:latin typeface="Open Sans"/>
                <a:ea typeface="Open Sans"/>
                <a:cs typeface="Open Sans"/>
                <a:sym typeface="Open Sa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5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Sample </a:t>
            </a:r>
            <a:r>
              <a:rPr lang="en-GB"/>
              <a:t>where both are used</a:t>
            </a:r>
            <a:endParaRPr/>
          </a:p>
        </p:txBody>
      </p:sp>
      <p:sp>
        <p:nvSpPr>
          <p:cNvPr id="531" name="Google Shape;531;p57"/>
          <p:cNvSpPr txBox="1"/>
          <p:nvPr>
            <p:ph idx="1" type="body"/>
          </p:nvPr>
        </p:nvSpPr>
        <p:spPr>
          <a:xfrm>
            <a:off x="311700" y="1266325"/>
            <a:ext cx="8520600" cy="105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https://bmcpublichealth.biomedcentral.com/articles/10.1186/s12889-017-4706-9</a:t>
            </a:r>
            <a:r>
              <a:rPr lang="en-GB" sz="1200">
                <a:solidFill>
                  <a:srgbClr val="212529"/>
                </a:solidFill>
                <a:highlight>
                  <a:srgbClr val="FFFFFF"/>
                </a:highlight>
              </a:rPr>
              <a:t>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lnSpc>
                <a:spcPct val="124000"/>
              </a:lnSpc>
              <a:spcBef>
                <a:spcPts val="0"/>
              </a:spcBef>
              <a:spcAft>
                <a:spcPts val="0"/>
              </a:spcAft>
              <a:buNone/>
            </a:pPr>
            <a:r>
              <a:rPr b="1" lang="en-GB" sz="1200">
                <a:solidFill>
                  <a:srgbClr val="222222"/>
                </a:solidFill>
              </a:rPr>
              <a:t>Background</a:t>
            </a:r>
            <a:endParaRPr b="1" sz="1200">
              <a:solidFill>
                <a:srgbClr val="222222"/>
              </a:solidFill>
            </a:endParaRPr>
          </a:p>
          <a:p>
            <a:pPr indent="-304800" lvl="0" marL="457200" rtl="0" algn="l">
              <a:spcBef>
                <a:spcPts val="600"/>
              </a:spcBef>
              <a:spcAft>
                <a:spcPts val="0"/>
              </a:spcAft>
              <a:buClr>
                <a:srgbClr val="333333"/>
              </a:buClr>
              <a:buSzPts val="1200"/>
              <a:buChar char="-"/>
            </a:pPr>
            <a:r>
              <a:rPr lang="en-GB" sz="1200">
                <a:solidFill>
                  <a:srgbClr val="333333"/>
                </a:solidFill>
              </a:rPr>
              <a:t>A multi pronged community based strategy, known as National Rural Health Mission (NRHM), was implemented from 2005–06 to 2012–13 in India </a:t>
            </a:r>
            <a:endParaRPr sz="1200">
              <a:solidFill>
                <a:srgbClr val="333333"/>
              </a:solidFill>
            </a:endParaRPr>
          </a:p>
          <a:p>
            <a:pPr indent="-304800" lvl="0" marL="457200" rtl="0" algn="l">
              <a:spcBef>
                <a:spcPts val="0"/>
              </a:spcBef>
              <a:spcAft>
                <a:spcPts val="0"/>
              </a:spcAft>
              <a:buClr>
                <a:srgbClr val="333333"/>
              </a:buClr>
              <a:buSzPts val="1200"/>
              <a:buChar char="-"/>
            </a:pPr>
            <a:r>
              <a:rPr lang="en-GB" sz="1200">
                <a:solidFill>
                  <a:srgbClr val="333333"/>
                </a:solidFill>
              </a:rPr>
              <a:t>Aim was to  curtail maternal and child health (MCH) disparities between poor and rich, rural and urban areas, and boys and girls,. </a:t>
            </a:r>
            <a:endParaRPr sz="1200">
              <a:solidFill>
                <a:srgbClr val="333333"/>
              </a:solidFill>
            </a:endParaRPr>
          </a:p>
          <a:p>
            <a:pPr indent="-304800" lvl="0" marL="457200" rtl="0" algn="l">
              <a:spcBef>
                <a:spcPts val="0"/>
              </a:spcBef>
              <a:spcAft>
                <a:spcPts val="0"/>
              </a:spcAft>
              <a:buClr>
                <a:srgbClr val="333333"/>
              </a:buClr>
              <a:buSzPts val="1200"/>
              <a:buChar char="-"/>
            </a:pPr>
            <a:r>
              <a:rPr lang="en-GB" sz="1200">
                <a:solidFill>
                  <a:srgbClr val="333333"/>
                </a:solidFill>
              </a:rPr>
              <a:t>This study aimed to determine the degree to which MCH plans of NRHM implemented, and resulted in improving the MCH outcomes and reducing the inequalities.</a:t>
            </a:r>
            <a:endParaRPr sz="1200">
              <a:solidFill>
                <a:srgbClr val="333333"/>
              </a:solidFill>
            </a:endParaRPr>
          </a:p>
          <a:p>
            <a:pPr indent="0" lvl="0" marL="0" rtl="0" algn="l">
              <a:spcBef>
                <a:spcPts val="2000"/>
              </a:spcBef>
              <a:spcAft>
                <a:spcPts val="0"/>
              </a:spcAft>
              <a:buNone/>
            </a:pPr>
            <a:r>
              <a:t/>
            </a:r>
            <a:endParaRPr sz="1200">
              <a:solidFill>
                <a:srgbClr val="212529"/>
              </a:solidFill>
              <a:highlight>
                <a:srgbClr val="FFFFFF"/>
              </a:high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8"/>
          <p:cNvSpPr txBox="1"/>
          <p:nvPr>
            <p:ph idx="1" type="body"/>
          </p:nvPr>
        </p:nvSpPr>
        <p:spPr>
          <a:xfrm>
            <a:off x="368850" y="651950"/>
            <a:ext cx="8520600" cy="25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333333"/>
              </a:solidFill>
            </a:endParaRPr>
          </a:p>
          <a:p>
            <a:pPr indent="0" lvl="0" marL="0" rtl="0" algn="l">
              <a:lnSpc>
                <a:spcPct val="124000"/>
              </a:lnSpc>
              <a:spcBef>
                <a:spcPts val="2000"/>
              </a:spcBef>
              <a:spcAft>
                <a:spcPts val="0"/>
              </a:spcAft>
              <a:buNone/>
            </a:pPr>
            <a:r>
              <a:rPr b="1" lang="en-GB" sz="1200">
                <a:solidFill>
                  <a:srgbClr val="222222"/>
                </a:solidFill>
              </a:rPr>
              <a:t>Methods</a:t>
            </a:r>
            <a:endParaRPr b="1" sz="1200">
              <a:solidFill>
                <a:srgbClr val="222222"/>
              </a:solidFill>
            </a:endParaRPr>
          </a:p>
          <a:p>
            <a:pPr indent="-304800" lvl="0" marL="457200" rtl="0" algn="l">
              <a:spcBef>
                <a:spcPts val="600"/>
              </a:spcBef>
              <a:spcAft>
                <a:spcPts val="0"/>
              </a:spcAft>
              <a:buClr>
                <a:srgbClr val="333333"/>
              </a:buClr>
              <a:buSzPts val="1200"/>
              <a:buChar char="-"/>
            </a:pPr>
            <a:r>
              <a:rPr b="1" lang="en-GB" sz="1200">
                <a:solidFill>
                  <a:srgbClr val="333333"/>
                </a:solidFill>
              </a:rPr>
              <a:t>mixed methods</a:t>
            </a:r>
            <a:r>
              <a:rPr lang="en-GB" sz="1200">
                <a:solidFill>
                  <a:srgbClr val="333333"/>
                </a:solidFill>
              </a:rPr>
              <a:t> study was conducted</a:t>
            </a:r>
            <a:endParaRPr sz="1200">
              <a:solidFill>
                <a:srgbClr val="333333"/>
              </a:solidFill>
            </a:endParaRPr>
          </a:p>
          <a:p>
            <a:pPr indent="-304800" lvl="0" marL="457200" rtl="0" algn="l">
              <a:spcBef>
                <a:spcPts val="0"/>
              </a:spcBef>
              <a:spcAft>
                <a:spcPts val="0"/>
              </a:spcAft>
              <a:buClr>
                <a:srgbClr val="333333"/>
              </a:buClr>
              <a:buSzPts val="1200"/>
              <a:buChar char="-"/>
            </a:pPr>
            <a:r>
              <a:rPr lang="en-GB" sz="1200">
                <a:solidFill>
                  <a:srgbClr val="333333"/>
                </a:solidFill>
              </a:rPr>
              <a:t> first to assess the degree of implementation of MCH plans by estimating the budget utilization rates of each MCH plan, and the effectiveness of these plans by comparing demographic health surveys data conducted post (2012–13), during (2007–08) and pre- (2002–04) NRHM implementation period, </a:t>
            </a:r>
            <a:r>
              <a:rPr b="1" lang="en-GB" sz="1200">
                <a:solidFill>
                  <a:srgbClr val="333333"/>
                </a:solidFill>
              </a:rPr>
              <a:t>in the quantitative study</a:t>
            </a:r>
            <a:r>
              <a:rPr lang="en-GB" sz="1200">
                <a:solidFill>
                  <a:srgbClr val="333333"/>
                </a:solidFill>
              </a:rPr>
              <a:t>.</a:t>
            </a:r>
            <a:endParaRPr sz="1200">
              <a:solidFill>
                <a:srgbClr val="333333"/>
              </a:solidFill>
            </a:endParaRPr>
          </a:p>
          <a:p>
            <a:pPr indent="-304800" lvl="0" marL="457200" rtl="0" algn="l">
              <a:spcBef>
                <a:spcPts val="0"/>
              </a:spcBef>
              <a:spcAft>
                <a:spcPts val="0"/>
              </a:spcAft>
              <a:buClr>
                <a:srgbClr val="333333"/>
              </a:buClr>
              <a:buSzPts val="1200"/>
              <a:buChar char="-"/>
            </a:pPr>
            <a:r>
              <a:rPr lang="en-GB" sz="1200">
                <a:solidFill>
                  <a:srgbClr val="333333"/>
                </a:solidFill>
              </a:rPr>
              <a:t>Then, perceptions and beliefs of stakeholders regarding extent and effectiveness of NRHM in Haryana were explored in the </a:t>
            </a:r>
            <a:r>
              <a:rPr b="1" lang="en-GB" sz="1200">
                <a:solidFill>
                  <a:srgbClr val="333333"/>
                </a:solidFill>
              </a:rPr>
              <a:t>qualitative study</a:t>
            </a:r>
            <a:r>
              <a:rPr lang="en-GB" sz="1200">
                <a:solidFill>
                  <a:srgbClr val="333333"/>
                </a:solidFill>
              </a:rPr>
              <a:t> during 2013.</a:t>
            </a:r>
            <a:endParaRPr sz="1200">
              <a:solidFill>
                <a:srgbClr val="212529"/>
              </a:solidFill>
              <a:highlight>
                <a:srgbClr val="FFFFFF"/>
              </a:high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id="541" name="Google Shape;541;p59"/>
          <p:cNvPicPr preferRelativeResize="0"/>
          <p:nvPr/>
        </p:nvPicPr>
        <p:blipFill>
          <a:blip r:embed="rId3">
            <a:alphaModFix/>
          </a:blip>
          <a:stretch>
            <a:fillRect/>
          </a:stretch>
        </p:blipFill>
        <p:spPr>
          <a:xfrm>
            <a:off x="1403050" y="562100"/>
            <a:ext cx="6600075" cy="38034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0"/>
          <p:cNvSpPr txBox="1"/>
          <p:nvPr>
            <p:ph type="title"/>
          </p:nvPr>
        </p:nvSpPr>
        <p:spPr>
          <a:xfrm>
            <a:off x="311700" y="500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Survey Research</a:t>
            </a:r>
            <a:endParaRPr b="0">
              <a:solidFill>
                <a:srgbClr val="1155CC"/>
              </a:solidFill>
            </a:endParaRPr>
          </a:p>
        </p:txBody>
      </p:sp>
      <p:sp>
        <p:nvSpPr>
          <p:cNvPr id="547" name="Google Shape;547;p60"/>
          <p:cNvSpPr txBox="1"/>
          <p:nvPr/>
        </p:nvSpPr>
        <p:spPr>
          <a:xfrm>
            <a:off x="2307350" y="1207725"/>
            <a:ext cx="4767300" cy="121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200">
                <a:solidFill>
                  <a:srgbClr val="212529"/>
                </a:solidFill>
                <a:highlight>
                  <a:srgbClr val="FFFFFF"/>
                </a:highlight>
                <a:latin typeface="Helvetica Neue"/>
                <a:ea typeface="Helvetica Neue"/>
                <a:cs typeface="Helvetica Neue"/>
                <a:sym typeface="Helvetica Neue"/>
              </a:rPr>
              <a:t>This project students are expected to do Surveys. </a:t>
            </a:r>
            <a:endParaRPr sz="1200">
              <a:solidFill>
                <a:srgbClr val="212529"/>
              </a:solidFill>
              <a:highlight>
                <a:srgbClr val="FFFFFF"/>
              </a:highlight>
              <a:latin typeface="Helvetica Neue"/>
              <a:ea typeface="Helvetica Neue"/>
              <a:cs typeface="Helvetica Neue"/>
              <a:sym typeface="Helvetica Neue"/>
            </a:endParaRPr>
          </a:p>
          <a:p>
            <a:pPr indent="0" lvl="0" marL="0" rtl="0" algn="ctr">
              <a:lnSpc>
                <a:spcPct val="115000"/>
              </a:lnSpc>
              <a:spcBef>
                <a:spcPts val="0"/>
              </a:spcBef>
              <a:spcAft>
                <a:spcPts val="0"/>
              </a:spcAft>
              <a:buNone/>
            </a:pPr>
            <a:r>
              <a:t/>
            </a:r>
            <a:endParaRPr sz="1200">
              <a:solidFill>
                <a:srgbClr val="212529"/>
              </a:solidFill>
              <a:highlight>
                <a:srgbClr val="FFFFFF"/>
              </a:highlight>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GB" sz="1200">
                <a:solidFill>
                  <a:srgbClr val="212529"/>
                </a:solidFill>
                <a:highlight>
                  <a:srgbClr val="FFFFFF"/>
                </a:highlight>
                <a:latin typeface="Helvetica Neue"/>
                <a:ea typeface="Helvetica Neue"/>
                <a:cs typeface="Helvetica Neue"/>
                <a:sym typeface="Helvetica Neue"/>
              </a:rPr>
              <a:t>Survey research means collecting information about a group of people by asking them questions and analyzing the results. To conduct an effective survey, follow these four steps:</a:t>
            </a:r>
            <a:endParaRPr sz="1200">
              <a:solidFill>
                <a:srgbClr val="212529"/>
              </a:solidFill>
              <a:highlight>
                <a:srgbClr val="FFFFFF"/>
              </a:highlight>
              <a:latin typeface="Helvetica Neue"/>
              <a:ea typeface="Helvetica Neue"/>
              <a:cs typeface="Helvetica Neue"/>
              <a:sym typeface="Helvetica Neue"/>
            </a:endParaRPr>
          </a:p>
        </p:txBody>
      </p:sp>
      <p:sp>
        <p:nvSpPr>
          <p:cNvPr id="548" name="Google Shape;548;p60"/>
          <p:cNvSpPr txBox="1"/>
          <p:nvPr/>
        </p:nvSpPr>
        <p:spPr>
          <a:xfrm>
            <a:off x="115540" y="3536550"/>
            <a:ext cx="1801500" cy="1108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Determine who will participate in the survey - define population and sample</a:t>
            </a:r>
            <a:endParaRPr b="1" sz="1200">
              <a:solidFill>
                <a:schemeClr val="accent5"/>
              </a:solidFill>
              <a:highlight>
                <a:srgbClr val="FFFFFF"/>
              </a:highlight>
              <a:latin typeface="Open Sans"/>
              <a:ea typeface="Open Sans"/>
              <a:cs typeface="Open Sans"/>
              <a:sym typeface="Open Sans"/>
            </a:endParaRPr>
          </a:p>
        </p:txBody>
      </p:sp>
      <p:sp>
        <p:nvSpPr>
          <p:cNvPr id="549" name="Google Shape;549;p60"/>
          <p:cNvSpPr txBox="1"/>
          <p:nvPr/>
        </p:nvSpPr>
        <p:spPr>
          <a:xfrm>
            <a:off x="2459382" y="3536550"/>
            <a:ext cx="1801500" cy="738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Decide the type of survey (In-person</a:t>
            </a:r>
            <a:br>
              <a:rPr b="1" lang="en-GB" sz="1200">
                <a:solidFill>
                  <a:schemeClr val="accent5"/>
                </a:solidFill>
                <a:highlight>
                  <a:srgbClr val="FFFFFF"/>
                </a:highlight>
                <a:latin typeface="Open Sans"/>
                <a:ea typeface="Open Sans"/>
                <a:cs typeface="Open Sans"/>
                <a:sym typeface="Open Sans"/>
              </a:rPr>
            </a:br>
            <a:r>
              <a:rPr b="1" lang="en-GB" sz="1200">
                <a:solidFill>
                  <a:schemeClr val="accent5"/>
                </a:solidFill>
                <a:highlight>
                  <a:srgbClr val="FFFFFF"/>
                </a:highlight>
                <a:latin typeface="Open Sans"/>
                <a:ea typeface="Open Sans"/>
                <a:cs typeface="Open Sans"/>
                <a:sym typeface="Open Sans"/>
              </a:rPr>
              <a:t>or Online)</a:t>
            </a:r>
            <a:endParaRPr b="1">
              <a:solidFill>
                <a:schemeClr val="accent5"/>
              </a:solidFill>
              <a:latin typeface="Open Sans"/>
              <a:ea typeface="Open Sans"/>
              <a:cs typeface="Open Sans"/>
              <a:sym typeface="Open Sans"/>
            </a:endParaRPr>
          </a:p>
        </p:txBody>
      </p:sp>
      <p:sp>
        <p:nvSpPr>
          <p:cNvPr id="550" name="Google Shape;550;p60"/>
          <p:cNvSpPr txBox="1"/>
          <p:nvPr/>
        </p:nvSpPr>
        <p:spPr>
          <a:xfrm>
            <a:off x="4803223" y="3536550"/>
            <a:ext cx="1801500" cy="554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Design the survey questions and layout</a:t>
            </a:r>
            <a:endParaRPr b="1" sz="1200">
              <a:solidFill>
                <a:schemeClr val="accent5"/>
              </a:solidFill>
              <a:highlight>
                <a:srgbClr val="FFFFFF"/>
              </a:highlight>
              <a:latin typeface="Open Sans"/>
              <a:ea typeface="Open Sans"/>
              <a:cs typeface="Open Sans"/>
              <a:sym typeface="Open Sans"/>
            </a:endParaRPr>
          </a:p>
        </p:txBody>
      </p:sp>
      <p:sp>
        <p:nvSpPr>
          <p:cNvPr id="551" name="Google Shape;551;p60"/>
          <p:cNvSpPr txBox="1"/>
          <p:nvPr/>
        </p:nvSpPr>
        <p:spPr>
          <a:xfrm>
            <a:off x="7147065" y="3536550"/>
            <a:ext cx="1801500" cy="6048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300"/>
              </a:spcBef>
              <a:spcAft>
                <a:spcPts val="700"/>
              </a:spcAft>
              <a:buNone/>
            </a:pPr>
            <a:r>
              <a:rPr b="1" lang="en-GB" sz="1300">
                <a:solidFill>
                  <a:schemeClr val="accent5"/>
                </a:solidFill>
                <a:highlight>
                  <a:srgbClr val="FFFFFF"/>
                </a:highlight>
                <a:latin typeface="Open Sans"/>
                <a:ea typeface="Open Sans"/>
                <a:cs typeface="Open Sans"/>
                <a:sym typeface="Open Sans"/>
              </a:rPr>
              <a:t>Distribute the survey</a:t>
            </a:r>
            <a:endParaRPr b="1" sz="1300">
              <a:solidFill>
                <a:schemeClr val="accent5"/>
              </a:solidFill>
              <a:highlight>
                <a:srgbClr val="FFFFFF"/>
              </a:highlight>
              <a:latin typeface="Open Sans"/>
              <a:ea typeface="Open Sans"/>
              <a:cs typeface="Open Sans"/>
              <a:sym typeface="Open Sans"/>
            </a:endParaRPr>
          </a:p>
        </p:txBody>
      </p:sp>
      <p:cxnSp>
        <p:nvCxnSpPr>
          <p:cNvPr id="552" name="Google Shape;552;p60"/>
          <p:cNvCxnSpPr>
            <a:stCxn id="547" idx="2"/>
            <a:endCxn id="549" idx="0"/>
          </p:cNvCxnSpPr>
          <p:nvPr/>
        </p:nvCxnSpPr>
        <p:spPr>
          <a:xfrm rot="5400000">
            <a:off x="3470600" y="2316225"/>
            <a:ext cx="1110000" cy="1330800"/>
          </a:xfrm>
          <a:prstGeom prst="bentConnector3">
            <a:avLst>
              <a:gd fmla="val 49997" name="adj1"/>
            </a:avLst>
          </a:prstGeom>
          <a:noFill/>
          <a:ln cap="flat" cmpd="sng" w="9525">
            <a:solidFill>
              <a:schemeClr val="dk2"/>
            </a:solidFill>
            <a:prstDash val="solid"/>
            <a:round/>
            <a:headEnd len="med" w="med" type="none"/>
            <a:tailEnd len="med" w="med" type="none"/>
          </a:ln>
        </p:spPr>
      </p:cxnSp>
      <p:cxnSp>
        <p:nvCxnSpPr>
          <p:cNvPr id="553" name="Google Shape;553;p60"/>
          <p:cNvCxnSpPr>
            <a:stCxn id="547" idx="2"/>
            <a:endCxn id="550" idx="0"/>
          </p:cNvCxnSpPr>
          <p:nvPr/>
        </p:nvCxnSpPr>
        <p:spPr>
          <a:xfrm flipH="1" rot="-5400000">
            <a:off x="4642550" y="2475075"/>
            <a:ext cx="1110000" cy="1013100"/>
          </a:xfrm>
          <a:prstGeom prst="bentConnector3">
            <a:avLst>
              <a:gd fmla="val 49997" name="adj1"/>
            </a:avLst>
          </a:prstGeom>
          <a:noFill/>
          <a:ln cap="flat" cmpd="sng" w="9525">
            <a:solidFill>
              <a:schemeClr val="dk2"/>
            </a:solidFill>
            <a:prstDash val="solid"/>
            <a:round/>
            <a:headEnd len="med" w="med" type="none"/>
            <a:tailEnd len="med" w="med" type="none"/>
          </a:ln>
        </p:spPr>
      </p:cxnSp>
      <p:cxnSp>
        <p:nvCxnSpPr>
          <p:cNvPr id="554" name="Google Shape;554;p60"/>
          <p:cNvCxnSpPr>
            <a:endCxn id="551" idx="0"/>
          </p:cNvCxnSpPr>
          <p:nvPr/>
        </p:nvCxnSpPr>
        <p:spPr>
          <a:xfrm>
            <a:off x="5724315" y="3217650"/>
            <a:ext cx="2323500" cy="318900"/>
          </a:xfrm>
          <a:prstGeom prst="bentConnector2">
            <a:avLst/>
          </a:prstGeom>
          <a:noFill/>
          <a:ln cap="flat" cmpd="sng" w="9525">
            <a:solidFill>
              <a:schemeClr val="dk2"/>
            </a:solidFill>
            <a:prstDash val="solid"/>
            <a:round/>
            <a:headEnd len="med" w="med" type="none"/>
            <a:tailEnd len="med" w="med" type="none"/>
          </a:ln>
        </p:spPr>
      </p:cxnSp>
      <p:cxnSp>
        <p:nvCxnSpPr>
          <p:cNvPr id="555" name="Google Shape;555;p60"/>
          <p:cNvCxnSpPr>
            <a:endCxn id="548" idx="0"/>
          </p:cNvCxnSpPr>
          <p:nvPr/>
        </p:nvCxnSpPr>
        <p:spPr>
          <a:xfrm flipH="1">
            <a:off x="1016290" y="3200550"/>
            <a:ext cx="2340900" cy="336000"/>
          </a:xfrm>
          <a:prstGeom prst="bentConnector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STEP 1: </a:t>
            </a:r>
            <a:r>
              <a:rPr lang="en-GB" sz="2000">
                <a:highlight>
                  <a:srgbClr val="FFFFFF"/>
                </a:highlight>
                <a:latin typeface="Open Sans"/>
                <a:ea typeface="Open Sans"/>
                <a:cs typeface="Open Sans"/>
                <a:sym typeface="Open Sans"/>
              </a:rPr>
              <a:t>Determine who will participate in the survey - define population and sample</a:t>
            </a:r>
            <a:endParaRPr sz="2000">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2000"/>
          </a:p>
        </p:txBody>
      </p:sp>
      <p:sp>
        <p:nvSpPr>
          <p:cNvPr id="561" name="Google Shape;561;p61"/>
          <p:cNvSpPr txBox="1"/>
          <p:nvPr>
            <p:ph idx="1" type="body"/>
          </p:nvPr>
        </p:nvSpPr>
        <p:spPr>
          <a:xfrm>
            <a:off x="311700" y="1237700"/>
            <a:ext cx="8520600" cy="24063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212529"/>
              </a:buClr>
              <a:buSzPts val="1500"/>
              <a:buChar char="-"/>
            </a:pPr>
            <a:r>
              <a:rPr lang="en-GB" sz="1500">
                <a:solidFill>
                  <a:srgbClr val="212529"/>
                </a:solidFill>
                <a:highlight>
                  <a:srgbClr val="FFFFFF"/>
                </a:highlight>
              </a:rPr>
              <a:t>Before conducting survey research</a:t>
            </a:r>
            <a:endParaRPr sz="1500">
              <a:solidFill>
                <a:srgbClr val="212529"/>
              </a:solidFill>
              <a:highlight>
                <a:srgbClr val="FFFFFF"/>
              </a:highlight>
            </a:endParaRPr>
          </a:p>
          <a:p>
            <a:pPr indent="-323850" lvl="0" marL="457200" rtl="0" algn="l">
              <a:spcBef>
                <a:spcPts val="0"/>
              </a:spcBef>
              <a:spcAft>
                <a:spcPts val="0"/>
              </a:spcAft>
              <a:buClr>
                <a:srgbClr val="212529"/>
              </a:buClr>
              <a:buSzPts val="1500"/>
              <a:buChar char="-"/>
            </a:pPr>
            <a:r>
              <a:rPr lang="en-GB" sz="1500">
                <a:solidFill>
                  <a:srgbClr val="212529"/>
                </a:solidFill>
                <a:highlight>
                  <a:srgbClr val="FFFFFF"/>
                </a:highlight>
              </a:rPr>
              <a:t>First have a clear research question that defines the </a:t>
            </a:r>
            <a:r>
              <a:rPr lang="en-GB" sz="1500">
                <a:solidFill>
                  <a:srgbClr val="212529"/>
                </a:solidFill>
                <a:highlight>
                  <a:srgbClr val="FFFFFF"/>
                </a:highlight>
              </a:rPr>
              <a:t>hypothesis</a:t>
            </a:r>
            <a:r>
              <a:rPr lang="en-GB" sz="1500">
                <a:solidFill>
                  <a:srgbClr val="212529"/>
                </a:solidFill>
                <a:highlight>
                  <a:srgbClr val="FFFFFF"/>
                </a:highlight>
              </a:rPr>
              <a:t> </a:t>
            </a:r>
            <a:endParaRPr sz="1500">
              <a:solidFill>
                <a:srgbClr val="212529"/>
              </a:solidFill>
              <a:highlight>
                <a:srgbClr val="FFFFFF"/>
              </a:highlight>
            </a:endParaRPr>
          </a:p>
          <a:p>
            <a:pPr indent="-323850" lvl="0" marL="457200" rtl="0" algn="l">
              <a:spcBef>
                <a:spcPts val="0"/>
              </a:spcBef>
              <a:spcAft>
                <a:spcPts val="0"/>
              </a:spcAft>
              <a:buClr>
                <a:srgbClr val="212529"/>
              </a:buClr>
              <a:buSzPts val="1500"/>
              <a:buChar char="-"/>
            </a:pPr>
            <a:r>
              <a:rPr lang="en-GB" sz="1500">
                <a:solidFill>
                  <a:srgbClr val="212529"/>
                </a:solidFill>
                <a:highlight>
                  <a:srgbClr val="FFFFFF"/>
                </a:highlight>
              </a:rPr>
              <a:t>Based on the </a:t>
            </a:r>
            <a:r>
              <a:rPr lang="en-GB" sz="1500">
                <a:solidFill>
                  <a:srgbClr val="212529"/>
                </a:solidFill>
                <a:highlight>
                  <a:srgbClr val="FFFFFF"/>
                </a:highlight>
              </a:rPr>
              <a:t>research</a:t>
            </a:r>
            <a:r>
              <a:rPr lang="en-GB" sz="1500">
                <a:solidFill>
                  <a:srgbClr val="212529"/>
                </a:solidFill>
                <a:highlight>
                  <a:srgbClr val="FFFFFF"/>
                </a:highlight>
              </a:rPr>
              <a:t> question, Determine exactly who you will target to participate in the survey.</a:t>
            </a:r>
            <a:endParaRPr sz="1500">
              <a:solidFill>
                <a:srgbClr val="212529"/>
              </a:solidFill>
              <a:highlight>
                <a:srgbClr val="FFFFFF"/>
              </a:highlight>
            </a:endParaRPr>
          </a:p>
          <a:p>
            <a:pPr indent="0" lvl="0" marL="457200" rtl="0" algn="l">
              <a:spcBef>
                <a:spcPts val="1200"/>
              </a:spcBef>
              <a:spcAft>
                <a:spcPts val="0"/>
              </a:spcAft>
              <a:buNone/>
            </a:pPr>
            <a:r>
              <a:rPr b="1" lang="en-GB" sz="1500">
                <a:solidFill>
                  <a:srgbClr val="212529"/>
                </a:solidFill>
                <a:highlight>
                  <a:srgbClr val="FFFFFF"/>
                </a:highlight>
              </a:rPr>
              <a:t>( Target Audience or Key Stakeholder)  - </a:t>
            </a:r>
            <a:r>
              <a:rPr lang="en-GB" sz="1500">
                <a:solidFill>
                  <a:srgbClr val="212529"/>
                </a:solidFill>
                <a:highlight>
                  <a:srgbClr val="FFFFFF"/>
                </a:highlight>
              </a:rPr>
              <a:t> are the specific groups of people that you want to find out about </a:t>
            </a:r>
            <a:endParaRPr sz="1500">
              <a:solidFill>
                <a:srgbClr val="212529"/>
              </a:solidFill>
              <a:highlight>
                <a:srgbClr val="FFFFFF"/>
              </a:highlight>
            </a:endParaRPr>
          </a:p>
          <a:p>
            <a:pPr indent="-323850" lvl="0" marL="457200" rtl="0" algn="l">
              <a:spcBef>
                <a:spcPts val="1200"/>
              </a:spcBef>
              <a:spcAft>
                <a:spcPts val="0"/>
              </a:spcAft>
              <a:buClr>
                <a:srgbClr val="212529"/>
              </a:buClr>
              <a:buSzPts val="1500"/>
              <a:buChar char="-"/>
            </a:pPr>
            <a:r>
              <a:rPr lang="en-GB" sz="1500">
                <a:solidFill>
                  <a:srgbClr val="212529"/>
                </a:solidFill>
                <a:highlight>
                  <a:srgbClr val="FFFFFF"/>
                </a:highlight>
              </a:rPr>
              <a:t>This group can be very broad or relatively narrow. </a:t>
            </a:r>
            <a:endParaRPr sz="1500">
              <a:solidFill>
                <a:srgbClr val="000000"/>
              </a:solidFill>
            </a:endParaRPr>
          </a:p>
        </p:txBody>
      </p:sp>
      <p:pic>
        <p:nvPicPr>
          <p:cNvPr id="562" name="Google Shape;562;p61"/>
          <p:cNvPicPr preferRelativeResize="0"/>
          <p:nvPr/>
        </p:nvPicPr>
        <p:blipFill rotWithShape="1">
          <a:blip r:embed="rId3">
            <a:alphaModFix/>
          </a:blip>
          <a:srcRect b="22102" l="22406" r="31791" t="29459"/>
          <a:stretch/>
        </p:blipFill>
        <p:spPr>
          <a:xfrm>
            <a:off x="58475" y="3757375"/>
            <a:ext cx="1187849" cy="1256226"/>
          </a:xfrm>
          <a:prstGeom prst="rect">
            <a:avLst/>
          </a:prstGeom>
          <a:noFill/>
          <a:ln>
            <a:noFill/>
          </a:ln>
        </p:spPr>
      </p:pic>
      <p:sp>
        <p:nvSpPr>
          <p:cNvPr id="563" name="Google Shape;563;p61"/>
          <p:cNvSpPr txBox="1"/>
          <p:nvPr/>
        </p:nvSpPr>
        <p:spPr>
          <a:xfrm>
            <a:off x="339075" y="4177750"/>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sp>
        <p:nvSpPr>
          <p:cNvPr id="564" name="Google Shape;564;p61"/>
          <p:cNvSpPr txBox="1"/>
          <p:nvPr/>
        </p:nvSpPr>
        <p:spPr>
          <a:xfrm>
            <a:off x="1246325" y="3988438"/>
            <a:ext cx="8373600" cy="7941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S</a:t>
            </a:r>
            <a:r>
              <a:rPr lang="en-GB" sz="1200">
                <a:solidFill>
                  <a:srgbClr val="212529"/>
                </a:solidFill>
                <a:highlight>
                  <a:srgbClr val="FFFFFF"/>
                </a:highlight>
                <a:latin typeface="Open Sans"/>
                <a:ea typeface="Open Sans"/>
                <a:cs typeface="Open Sans"/>
                <a:sym typeface="Open Sans"/>
              </a:rPr>
              <a:t>urvey a sample from the population. </a:t>
            </a:r>
            <a:endParaRPr sz="1200">
              <a:solidFill>
                <a:srgbClr val="212529"/>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The sample should aim to be a representative of the population as a whole. </a:t>
            </a:r>
            <a:endParaRPr sz="1200">
              <a:solidFill>
                <a:srgbClr val="212529"/>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The larger and more representative your sample, the more valid your conclusions</a:t>
            </a:r>
            <a:endParaRPr sz="12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Welcome</a:t>
            </a:r>
            <a:endParaRPr/>
          </a:p>
        </p:txBody>
      </p:sp>
      <p:sp>
        <p:nvSpPr>
          <p:cNvPr id="96" name="Google Shape;96;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GB">
                <a:solidFill>
                  <a:srgbClr val="000000"/>
                </a:solidFill>
              </a:rPr>
              <a:t>Welcome to Day 4 of the Mentors Training Session</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Reminder to fill in Day 3 feedback form</a:t>
            </a:r>
            <a:endParaRPr>
              <a:solidFill>
                <a:srgbClr val="000000"/>
              </a:solidFill>
            </a:endParaRPr>
          </a:p>
          <a:p>
            <a:pPr indent="0" lvl="0" marL="0" rtl="0" algn="l">
              <a:spcBef>
                <a:spcPts val="1200"/>
              </a:spcBef>
              <a:spcAft>
                <a:spcPts val="1200"/>
              </a:spcAft>
              <a:buNone/>
            </a:pPr>
            <a:r>
              <a:t/>
            </a:r>
            <a:endParaRPr>
              <a:solidFill>
                <a:srgbClr val="000000"/>
              </a:solidFill>
            </a:endParaRPr>
          </a:p>
        </p:txBody>
      </p:sp>
      <p:pic>
        <p:nvPicPr>
          <p:cNvPr id="97" name="Google Shape;97;p17"/>
          <p:cNvPicPr preferRelativeResize="0"/>
          <p:nvPr/>
        </p:nvPicPr>
        <p:blipFill>
          <a:blip r:embed="rId3">
            <a:alphaModFix/>
          </a:blip>
          <a:stretch>
            <a:fillRect/>
          </a:stretch>
        </p:blipFill>
        <p:spPr>
          <a:xfrm>
            <a:off x="5924630" y="1266325"/>
            <a:ext cx="3494070" cy="41274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62"/>
          <p:cNvPicPr preferRelativeResize="0"/>
          <p:nvPr/>
        </p:nvPicPr>
        <p:blipFill>
          <a:blip r:embed="rId3">
            <a:alphaModFix/>
          </a:blip>
          <a:stretch>
            <a:fillRect/>
          </a:stretch>
        </p:blipFill>
        <p:spPr>
          <a:xfrm>
            <a:off x="478975" y="724750"/>
            <a:ext cx="5195050" cy="3694000"/>
          </a:xfrm>
          <a:prstGeom prst="rect">
            <a:avLst/>
          </a:prstGeom>
          <a:noFill/>
          <a:ln>
            <a:noFill/>
          </a:ln>
        </p:spPr>
      </p:pic>
      <p:pic>
        <p:nvPicPr>
          <p:cNvPr id="570" name="Google Shape;570;p62"/>
          <p:cNvPicPr preferRelativeResize="0"/>
          <p:nvPr/>
        </p:nvPicPr>
        <p:blipFill>
          <a:blip r:embed="rId4">
            <a:alphaModFix/>
          </a:blip>
          <a:stretch>
            <a:fillRect/>
          </a:stretch>
        </p:blipFill>
        <p:spPr>
          <a:xfrm>
            <a:off x="5775150" y="1715427"/>
            <a:ext cx="2316375" cy="1840050"/>
          </a:xfrm>
          <a:prstGeom prst="rect">
            <a:avLst/>
          </a:prstGeom>
          <a:noFill/>
          <a:ln cap="flat" cmpd="sng" w="25400">
            <a:solidFill>
              <a:srgbClr val="EFEFEF"/>
            </a:solidFill>
            <a:prstDash val="solid"/>
            <a:miter lim="8000"/>
            <a:headEnd len="sm" w="sm" type="none"/>
            <a:tailEnd len="sm" w="sm" type="none"/>
          </a:ln>
        </p:spPr>
      </p:pic>
      <p:sp>
        <p:nvSpPr>
          <p:cNvPr id="571" name="Google Shape;571;p62"/>
          <p:cNvSpPr txBox="1"/>
          <p:nvPr/>
        </p:nvSpPr>
        <p:spPr>
          <a:xfrm>
            <a:off x="385775" y="143050"/>
            <a:ext cx="6921300" cy="5817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212529"/>
              </a:buClr>
              <a:buSzPts val="1200"/>
              <a:buFont typeface="Open Sans"/>
              <a:buChar char="-"/>
            </a:pPr>
            <a:r>
              <a:rPr lang="en-GB" sz="1200">
                <a:solidFill>
                  <a:srgbClr val="212529"/>
                </a:solidFill>
                <a:highlight>
                  <a:schemeClr val="lt1"/>
                </a:highlight>
                <a:latin typeface="Open Sans"/>
                <a:ea typeface="Open Sans"/>
                <a:cs typeface="Open Sans"/>
                <a:sym typeface="Open Sans"/>
              </a:rPr>
              <a:t>It is Impossible to survey the entire population of your research. </a:t>
            </a:r>
            <a:endParaRPr sz="1200">
              <a:solidFill>
                <a:srgbClr val="212529"/>
              </a:solidFill>
              <a:highlight>
                <a:schemeClr val="lt1"/>
              </a:highlight>
              <a:latin typeface="Open Sans"/>
              <a:ea typeface="Open Sans"/>
              <a:cs typeface="Open Sans"/>
              <a:sym typeface="Open Sans"/>
            </a:endParaRPr>
          </a:p>
          <a:p>
            <a:pPr indent="-304800" lvl="0" marL="457200" rtl="0" algn="l">
              <a:lnSpc>
                <a:spcPct val="115000"/>
              </a:lnSpc>
              <a:spcBef>
                <a:spcPts val="0"/>
              </a:spcBef>
              <a:spcAft>
                <a:spcPts val="0"/>
              </a:spcAft>
              <a:buClr>
                <a:srgbClr val="212529"/>
              </a:buClr>
              <a:buSzPts val="1200"/>
              <a:buFont typeface="Open Sans"/>
              <a:buChar char="-"/>
            </a:pPr>
            <a:r>
              <a:rPr lang="en-GB" sz="1200">
                <a:solidFill>
                  <a:srgbClr val="212529"/>
                </a:solidFill>
                <a:highlight>
                  <a:schemeClr val="lt1"/>
                </a:highlight>
                <a:latin typeface="Open Sans"/>
                <a:ea typeface="Open Sans"/>
                <a:cs typeface="Open Sans"/>
                <a:sym typeface="Open Sans"/>
              </a:rPr>
              <a:t>Sampling methodology is used for conducting research</a:t>
            </a:r>
            <a:endParaRPr sz="12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3"/>
          <p:cNvSpPr txBox="1"/>
          <p:nvPr>
            <p:ph type="title"/>
          </p:nvPr>
        </p:nvSpPr>
        <p:spPr>
          <a:xfrm>
            <a:off x="3879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Key Stakeholders</a:t>
            </a:r>
            <a:endParaRPr b="0">
              <a:solidFill>
                <a:srgbClr val="1155CC"/>
              </a:solidFill>
            </a:endParaRPr>
          </a:p>
        </p:txBody>
      </p:sp>
      <p:sp>
        <p:nvSpPr>
          <p:cNvPr id="577" name="Google Shape;577;p63"/>
          <p:cNvSpPr txBox="1"/>
          <p:nvPr/>
        </p:nvSpPr>
        <p:spPr>
          <a:xfrm>
            <a:off x="389550" y="1333150"/>
            <a:ext cx="8364900" cy="2765400"/>
          </a:xfrm>
          <a:prstGeom prst="rect">
            <a:avLst/>
          </a:prstGeom>
          <a:noFill/>
          <a:ln>
            <a:noFill/>
          </a:ln>
        </p:spPr>
        <p:txBody>
          <a:bodyPr anchorCtr="0" anchor="t" bIns="91425" lIns="91425" spcFirstLastPara="1" rIns="91425" wrap="square" tIns="91425">
            <a:spAutoFit/>
          </a:bodyPr>
          <a:lstStyle/>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During research survey </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Different types of survey methods for different stakeholders</a:t>
            </a:r>
            <a:endParaRPr sz="1500">
              <a:latin typeface="Open Sans"/>
              <a:ea typeface="Open Sans"/>
              <a:cs typeface="Open Sans"/>
              <a:sym typeface="Open Sans"/>
            </a:endParaRPr>
          </a:p>
          <a:p>
            <a:pPr indent="0" lvl="0" marL="0" rtl="0" algn="l">
              <a:lnSpc>
                <a:spcPct val="120000"/>
              </a:lnSpc>
              <a:spcBef>
                <a:spcPts val="1600"/>
              </a:spcBef>
              <a:spcAft>
                <a:spcPts val="0"/>
              </a:spcAft>
              <a:buNone/>
            </a:pPr>
            <a:r>
              <a:rPr lang="en-GB" sz="1500">
                <a:latin typeface="Open Sans"/>
                <a:ea typeface="Open Sans"/>
                <a:cs typeface="Open Sans"/>
                <a:sym typeface="Open Sans"/>
              </a:rPr>
              <a:t>For eg if you are looking to find out why students are dropping out of school </a:t>
            </a:r>
            <a:endParaRPr sz="1500">
              <a:latin typeface="Open Sans"/>
              <a:ea typeface="Open Sans"/>
              <a:cs typeface="Open Sans"/>
              <a:sym typeface="Open Sans"/>
            </a:endParaRPr>
          </a:p>
          <a:p>
            <a:pPr indent="-323850" lvl="0" marL="457200" rtl="0" algn="l">
              <a:lnSpc>
                <a:spcPct val="120000"/>
              </a:lnSpc>
              <a:spcBef>
                <a:spcPts val="1600"/>
              </a:spcBef>
              <a:spcAft>
                <a:spcPts val="0"/>
              </a:spcAft>
              <a:buSzPts val="1500"/>
              <a:buFont typeface="Open Sans"/>
              <a:buChar char="-"/>
            </a:pPr>
            <a:r>
              <a:rPr lang="en-GB" sz="1500">
                <a:latin typeface="Open Sans"/>
                <a:ea typeface="Open Sans"/>
                <a:cs typeface="Open Sans"/>
                <a:sym typeface="Open Sans"/>
              </a:rPr>
              <a:t>Your stakeholders involved will be </a:t>
            </a:r>
            <a:r>
              <a:rPr b="1" lang="en-GB" sz="1500">
                <a:latin typeface="Open Sans"/>
                <a:ea typeface="Open Sans"/>
                <a:cs typeface="Open Sans"/>
                <a:sym typeface="Open Sans"/>
              </a:rPr>
              <a:t>students, teachers, parents and school authorities. </a:t>
            </a:r>
            <a:endParaRPr b="1"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S</a:t>
            </a:r>
            <a:r>
              <a:rPr lang="en-GB" sz="1500">
                <a:latin typeface="Open Sans"/>
                <a:ea typeface="Open Sans"/>
                <a:cs typeface="Open Sans"/>
                <a:sym typeface="Open Sans"/>
              </a:rPr>
              <a:t>urvey with the students</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In person interview with parents and teachers </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Collect data from school authorities </a:t>
            </a:r>
            <a:endParaRPr sz="1500">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4"/>
          <p:cNvSpPr txBox="1"/>
          <p:nvPr>
            <p:ph type="title"/>
          </p:nvPr>
        </p:nvSpPr>
        <p:spPr>
          <a:xfrm>
            <a:off x="3879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Case 1</a:t>
            </a:r>
            <a:endParaRPr b="0">
              <a:solidFill>
                <a:srgbClr val="1155CC"/>
              </a:solidFill>
            </a:endParaRPr>
          </a:p>
        </p:txBody>
      </p:sp>
      <p:sp>
        <p:nvSpPr>
          <p:cNvPr id="583" name="Google Shape;583;p64"/>
          <p:cNvSpPr txBox="1"/>
          <p:nvPr/>
        </p:nvSpPr>
        <p:spPr>
          <a:xfrm>
            <a:off x="389550" y="1333150"/>
            <a:ext cx="8364900" cy="32898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GB">
                <a:latin typeface="Open Sans"/>
                <a:ea typeface="Open Sans"/>
                <a:cs typeface="Open Sans"/>
                <a:sym typeface="Open Sans"/>
              </a:rPr>
              <a:t>Collaborative ecosystem based  land use planning?</a:t>
            </a:r>
            <a:endParaRPr>
              <a:latin typeface="Open Sans"/>
              <a:ea typeface="Open Sans"/>
              <a:cs typeface="Open Sans"/>
              <a:sym typeface="Open Sans"/>
            </a:endParaRPr>
          </a:p>
          <a:p>
            <a:pPr indent="0" lvl="0" marL="0" rtl="0" algn="l">
              <a:lnSpc>
                <a:spcPct val="120000"/>
              </a:lnSpc>
              <a:spcBef>
                <a:spcPts val="1600"/>
              </a:spcBef>
              <a:spcAft>
                <a:spcPts val="0"/>
              </a:spcAft>
              <a:buNone/>
            </a:pPr>
            <a:br>
              <a:rPr lang="en-GB">
                <a:latin typeface="Open Sans"/>
                <a:ea typeface="Open Sans"/>
                <a:cs typeface="Open Sans"/>
                <a:sym typeface="Open Sans"/>
              </a:rPr>
            </a:br>
            <a:r>
              <a:rPr lang="en-GB">
                <a:latin typeface="Open Sans"/>
                <a:ea typeface="Open Sans"/>
                <a:cs typeface="Open Sans"/>
                <a:sym typeface="Open Sans"/>
              </a:rPr>
              <a:t>To ensure that the land in village x is used sustainably, avoiding negative impacts or threats from environmental degradation and forest loss while ensuring that the social and economic considerations of all users are accounted for. </a:t>
            </a:r>
            <a:endParaRPr>
              <a:latin typeface="Open Sans"/>
              <a:ea typeface="Open Sans"/>
              <a:cs typeface="Open Sans"/>
              <a:sym typeface="Open Sans"/>
            </a:endParaRPr>
          </a:p>
          <a:p>
            <a:pPr indent="0" lvl="0" marL="0" rtl="0" algn="l">
              <a:lnSpc>
                <a:spcPct val="120000"/>
              </a:lnSpc>
              <a:spcBef>
                <a:spcPts val="1600"/>
              </a:spcBef>
              <a:spcAft>
                <a:spcPts val="0"/>
              </a:spcAft>
              <a:buNone/>
            </a:pPr>
            <a:r>
              <a:t/>
            </a:r>
            <a:endParaRPr b="1">
              <a:solidFill>
                <a:schemeClr val="accent5"/>
              </a:solidFill>
              <a:latin typeface="Open Sans"/>
              <a:ea typeface="Open Sans"/>
              <a:cs typeface="Open Sans"/>
              <a:sym typeface="Open Sans"/>
            </a:endParaRPr>
          </a:p>
          <a:p>
            <a:pPr indent="0" lvl="0" marL="0" rtl="0" algn="l">
              <a:lnSpc>
                <a:spcPct val="120000"/>
              </a:lnSpc>
              <a:spcBef>
                <a:spcPts val="1600"/>
              </a:spcBef>
              <a:spcAft>
                <a:spcPts val="0"/>
              </a:spcAft>
              <a:buNone/>
            </a:pPr>
            <a:r>
              <a:rPr b="1" lang="en-GB">
                <a:solidFill>
                  <a:schemeClr val="accent5"/>
                </a:solidFill>
                <a:latin typeface="Open Sans"/>
                <a:ea typeface="Open Sans"/>
                <a:cs typeface="Open Sans"/>
                <a:sym typeface="Open Sans"/>
              </a:rPr>
              <a:t>Question: if a survey needs to be done to ensure land in the village is used sustainably</a:t>
            </a:r>
            <a:endParaRPr b="1">
              <a:solidFill>
                <a:schemeClr val="accent5"/>
              </a:solidFill>
              <a:latin typeface="Open Sans"/>
              <a:ea typeface="Open Sans"/>
              <a:cs typeface="Open Sans"/>
              <a:sym typeface="Open Sans"/>
            </a:endParaRPr>
          </a:p>
          <a:p>
            <a:pPr indent="-317500" lvl="0" marL="457200" rtl="0" algn="l">
              <a:lnSpc>
                <a:spcPct val="120000"/>
              </a:lnSpc>
              <a:spcBef>
                <a:spcPts val="1600"/>
              </a:spcBef>
              <a:spcAft>
                <a:spcPts val="0"/>
              </a:spcAft>
              <a:buClr>
                <a:schemeClr val="accent5"/>
              </a:buClr>
              <a:buSzPts val="1400"/>
              <a:buFont typeface="Open Sans"/>
              <a:buChar char="-"/>
            </a:pPr>
            <a:r>
              <a:rPr b="1" lang="en-GB">
                <a:solidFill>
                  <a:schemeClr val="accent5"/>
                </a:solidFill>
                <a:latin typeface="Open Sans"/>
                <a:ea typeface="Open Sans"/>
                <a:cs typeface="Open Sans"/>
                <a:sym typeface="Open Sans"/>
              </a:rPr>
              <a:t> Who all should be included in the survey</a:t>
            </a:r>
            <a:endParaRPr b="1">
              <a:solidFill>
                <a:schemeClr val="accent5"/>
              </a:solidFill>
              <a:latin typeface="Open Sans"/>
              <a:ea typeface="Open Sans"/>
              <a:cs typeface="Open Sans"/>
              <a:sym typeface="Open Sans"/>
            </a:endParaRPr>
          </a:p>
          <a:p>
            <a:pPr indent="-317500" lvl="0" marL="457200" rtl="0" algn="l">
              <a:lnSpc>
                <a:spcPct val="120000"/>
              </a:lnSpc>
              <a:spcBef>
                <a:spcPts val="0"/>
              </a:spcBef>
              <a:spcAft>
                <a:spcPts val="0"/>
              </a:spcAft>
              <a:buClr>
                <a:schemeClr val="accent5"/>
              </a:buClr>
              <a:buSzPts val="1400"/>
              <a:buFont typeface="Open Sans"/>
              <a:buChar char="-"/>
            </a:pPr>
            <a:r>
              <a:rPr b="1" lang="en-GB">
                <a:solidFill>
                  <a:schemeClr val="accent5"/>
                </a:solidFill>
                <a:latin typeface="Open Sans"/>
                <a:ea typeface="Open Sans"/>
                <a:cs typeface="Open Sans"/>
                <a:sym typeface="Open Sans"/>
              </a:rPr>
              <a:t> What  type of survey should be done </a:t>
            </a:r>
            <a:endParaRPr>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65"/>
          <p:cNvPicPr preferRelativeResize="0"/>
          <p:nvPr/>
        </p:nvPicPr>
        <p:blipFill>
          <a:blip r:embed="rId3">
            <a:alphaModFix/>
          </a:blip>
          <a:stretch>
            <a:fillRect/>
          </a:stretch>
        </p:blipFill>
        <p:spPr>
          <a:xfrm>
            <a:off x="152400" y="152400"/>
            <a:ext cx="6477899" cy="4609350"/>
          </a:xfrm>
          <a:prstGeom prst="rect">
            <a:avLst/>
          </a:prstGeom>
          <a:noFill/>
          <a:ln>
            <a:noFill/>
          </a:ln>
        </p:spPr>
      </p:pic>
      <p:pic>
        <p:nvPicPr>
          <p:cNvPr id="589" name="Google Shape;589;p65"/>
          <p:cNvPicPr preferRelativeResize="0"/>
          <p:nvPr/>
        </p:nvPicPr>
        <p:blipFill rotWithShape="1">
          <a:blip r:embed="rId4">
            <a:alphaModFix/>
          </a:blip>
          <a:srcRect b="0" l="0" r="0" t="0"/>
          <a:stretch/>
        </p:blipFill>
        <p:spPr>
          <a:xfrm>
            <a:off x="4507350" y="2112850"/>
            <a:ext cx="4805201" cy="4589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6"/>
          <p:cNvSpPr txBox="1"/>
          <p:nvPr>
            <p:ph type="title"/>
          </p:nvPr>
        </p:nvSpPr>
        <p:spPr>
          <a:xfrm>
            <a:off x="3879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Case 2</a:t>
            </a:r>
            <a:endParaRPr b="0">
              <a:solidFill>
                <a:srgbClr val="1155CC"/>
              </a:solidFill>
            </a:endParaRPr>
          </a:p>
        </p:txBody>
      </p:sp>
      <p:sp>
        <p:nvSpPr>
          <p:cNvPr id="595" name="Google Shape;595;p66"/>
          <p:cNvSpPr txBox="1"/>
          <p:nvPr/>
        </p:nvSpPr>
        <p:spPr>
          <a:xfrm>
            <a:off x="389550" y="1333150"/>
            <a:ext cx="8364900" cy="1884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0"/>
              </a:spcAft>
              <a:buNone/>
            </a:pPr>
            <a:r>
              <a:rPr lang="en-GB" sz="1200">
                <a:latin typeface="Open Sans"/>
                <a:ea typeface="Open Sans"/>
                <a:cs typeface="Open Sans"/>
                <a:sym typeface="Open Sans"/>
              </a:rPr>
              <a:t>The rise of agribusiness has impacted the agricultural sector worldwide. Specifically in India, many small farmers have been negatively affected by the rise of agribusiness, as they are competing against large farms that have access to more resources and money. In recent decades, alternative food networks (AFNs) have arisen, generally as small-scale, non-governmental programs that provide a way for small farmers to find success and receive fair compensation for their crops. This study focuses on small farmers who participate in an AFN, specifically a farmer producer company (FPC) referred to as Sahaja Aharam, based in Hyderabad within the Indian state of Telangana.</a:t>
            </a:r>
            <a:endParaRPr>
              <a:latin typeface="Open Sans"/>
              <a:ea typeface="Open Sans"/>
              <a:cs typeface="Open Sans"/>
              <a:sym typeface="Open Sans"/>
            </a:endParaRPr>
          </a:p>
          <a:p>
            <a:pPr indent="0" lvl="0" marL="0" rtl="0" algn="l">
              <a:lnSpc>
                <a:spcPct val="120000"/>
              </a:lnSpc>
              <a:spcBef>
                <a:spcPts val="1200"/>
              </a:spcBef>
              <a:spcAft>
                <a:spcPts val="1600"/>
              </a:spcAft>
              <a:buNone/>
            </a:pPr>
            <a:r>
              <a:rPr b="1" lang="en-GB">
                <a:solidFill>
                  <a:schemeClr val="accent5"/>
                </a:solidFill>
                <a:latin typeface="Open Sans"/>
                <a:ea typeface="Open Sans"/>
                <a:cs typeface="Open Sans"/>
                <a:sym typeface="Open Sans"/>
              </a:rPr>
              <a:t>Question</a:t>
            </a:r>
            <a:r>
              <a:rPr b="1" lang="en-GB">
                <a:solidFill>
                  <a:schemeClr val="accent5"/>
                </a:solidFill>
                <a:latin typeface="Open Sans"/>
                <a:ea typeface="Open Sans"/>
                <a:cs typeface="Open Sans"/>
                <a:sym typeface="Open Sans"/>
              </a:rPr>
              <a:t>: Who are the key stakeholders involved here</a:t>
            </a:r>
            <a:endParaRPr>
              <a:latin typeface="Open Sans"/>
              <a:ea typeface="Open Sans"/>
              <a:cs typeface="Open Sans"/>
              <a:sym typeface="Open Sans"/>
            </a:endParaRPr>
          </a:p>
        </p:txBody>
      </p:sp>
      <p:sp>
        <p:nvSpPr>
          <p:cNvPr id="596" name="Google Shape;596;p66"/>
          <p:cNvSpPr txBox="1"/>
          <p:nvPr/>
        </p:nvSpPr>
        <p:spPr>
          <a:xfrm>
            <a:off x="538375" y="3520875"/>
            <a:ext cx="7390800" cy="812700"/>
          </a:xfrm>
          <a:prstGeom prst="rect">
            <a:avLst/>
          </a:prstGeom>
          <a:noFill/>
          <a:ln>
            <a:noFill/>
          </a:ln>
        </p:spPr>
        <p:txBody>
          <a:bodyPr anchorCtr="0" anchor="t" bIns="91425" lIns="91425" spcFirstLastPara="1" rIns="91425" wrap="square" tIns="91425">
            <a:spAutoFit/>
          </a:bodyPr>
          <a:lstStyle/>
          <a:p>
            <a:pPr indent="-304800" lvl="0" marL="457200" rtl="0" algn="l">
              <a:lnSpc>
                <a:spcPct val="120000"/>
              </a:lnSpc>
              <a:spcBef>
                <a:spcPts val="0"/>
              </a:spcBef>
              <a:spcAft>
                <a:spcPts val="0"/>
              </a:spcAft>
              <a:buSzPts val="1200"/>
              <a:buFont typeface="Poppins"/>
              <a:buChar char="-"/>
            </a:pPr>
            <a:r>
              <a:rPr lang="en-GB" sz="1200">
                <a:latin typeface="Poppins"/>
                <a:ea typeface="Poppins"/>
                <a:cs typeface="Poppins"/>
                <a:sym typeface="Poppins"/>
              </a:rPr>
              <a:t>Sahaja Aharam members, farmers who participated in AFN program and the ones who did not participate</a:t>
            </a:r>
            <a:endParaRPr sz="1200">
              <a:latin typeface="Poppins"/>
              <a:ea typeface="Poppins"/>
              <a:cs typeface="Poppins"/>
              <a:sym typeface="Poppins"/>
            </a:endParaRPr>
          </a:p>
          <a:p>
            <a:pPr indent="-304800" lvl="0" marL="457200" rtl="0" algn="l">
              <a:lnSpc>
                <a:spcPct val="120000"/>
              </a:lnSpc>
              <a:spcBef>
                <a:spcPts val="0"/>
              </a:spcBef>
              <a:spcAft>
                <a:spcPts val="0"/>
              </a:spcAft>
              <a:buSzPts val="1200"/>
              <a:buFont typeface="Poppins"/>
              <a:buChar char="-"/>
            </a:pPr>
            <a:r>
              <a:rPr lang="en-GB" sz="1200">
                <a:latin typeface="Poppins"/>
                <a:ea typeface="Poppins"/>
                <a:cs typeface="Poppins"/>
                <a:sym typeface="Poppins"/>
              </a:rPr>
              <a:t>Agriculture department members</a:t>
            </a:r>
            <a:endParaRPr sz="1200">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7"/>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BREAK</a:t>
            </a:r>
            <a:endParaRPr/>
          </a:p>
        </p:txBody>
      </p:sp>
      <p:sp>
        <p:nvSpPr>
          <p:cNvPr id="602" name="Google Shape;602;p67"/>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60 MINS</a:t>
            </a:r>
            <a:endParaRPr/>
          </a:p>
        </p:txBody>
      </p:sp>
      <p:pic>
        <p:nvPicPr>
          <p:cNvPr id="603" name="Google Shape;603;p67"/>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Session 3</a:t>
            </a:r>
            <a:endParaRPr/>
          </a:p>
        </p:txBody>
      </p:sp>
      <p:sp>
        <p:nvSpPr>
          <p:cNvPr id="609" name="Google Shape;609;p68"/>
          <p:cNvSpPr txBox="1"/>
          <p:nvPr>
            <p:ph idx="1" type="body"/>
          </p:nvPr>
        </p:nvSpPr>
        <p:spPr>
          <a:xfrm>
            <a:off x="391550" y="1266325"/>
            <a:ext cx="8440800" cy="200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solidFill>
                  <a:srgbClr val="000000"/>
                </a:solidFill>
              </a:rPr>
              <a:t>Types of survey and the tools used</a:t>
            </a:r>
            <a:endParaRPr sz="1500">
              <a:solidFill>
                <a:srgbClr val="000000"/>
              </a:solidFill>
            </a:endParaRPr>
          </a:p>
          <a:p>
            <a:pPr indent="0" lvl="0" marL="0" rtl="0" algn="l">
              <a:lnSpc>
                <a:spcPct val="115000"/>
              </a:lnSpc>
              <a:spcBef>
                <a:spcPts val="0"/>
              </a:spcBef>
              <a:spcAft>
                <a:spcPts val="0"/>
              </a:spcAft>
              <a:buNone/>
            </a:pPr>
            <a:r>
              <a:t/>
            </a:r>
            <a:endParaRPr sz="1500">
              <a:solidFill>
                <a:srgbClr val="000000"/>
              </a:solidFill>
            </a:endParaRPr>
          </a:p>
          <a:p>
            <a:pPr indent="0" lvl="0" marL="0" rtl="0" algn="l">
              <a:lnSpc>
                <a:spcPct val="115000"/>
              </a:lnSpc>
              <a:spcBef>
                <a:spcPts val="0"/>
              </a:spcBef>
              <a:spcAft>
                <a:spcPts val="0"/>
              </a:spcAft>
              <a:buNone/>
            </a:pPr>
            <a:r>
              <a:rPr lang="en-GB" sz="1500">
                <a:solidFill>
                  <a:srgbClr val="000000"/>
                </a:solidFill>
              </a:rPr>
              <a:t>Identify which tool suits the research</a:t>
            </a:r>
            <a:endParaRPr sz="1500">
              <a:solidFill>
                <a:srgbClr val="000000"/>
              </a:solidFill>
            </a:endParaRPr>
          </a:p>
        </p:txBody>
      </p:sp>
      <p:pic>
        <p:nvPicPr>
          <p:cNvPr id="610" name="Google Shape;610;p68"/>
          <p:cNvPicPr preferRelativeResize="0"/>
          <p:nvPr/>
        </p:nvPicPr>
        <p:blipFill>
          <a:blip r:embed="rId3">
            <a:alphaModFix/>
          </a:blip>
          <a:stretch>
            <a:fillRect/>
          </a:stretch>
        </p:blipFill>
        <p:spPr>
          <a:xfrm>
            <a:off x="391550" y="3271225"/>
            <a:ext cx="933250" cy="1319425"/>
          </a:xfrm>
          <a:prstGeom prst="rect">
            <a:avLst/>
          </a:prstGeom>
          <a:noFill/>
          <a:ln>
            <a:noFill/>
          </a:ln>
        </p:spPr>
      </p:pic>
      <p:sp>
        <p:nvSpPr>
          <p:cNvPr id="611" name="Google Shape;611;p68"/>
          <p:cNvSpPr txBox="1"/>
          <p:nvPr>
            <p:ph type="title"/>
          </p:nvPr>
        </p:nvSpPr>
        <p:spPr>
          <a:xfrm>
            <a:off x="1324800" y="3717338"/>
            <a:ext cx="1280100" cy="42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000"/>
              <a:t>90 mins</a:t>
            </a:r>
            <a:endParaRPr sz="20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6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Warm Up Activity</a:t>
            </a:r>
            <a:endParaRPr b="0" sz="2700">
              <a:solidFill>
                <a:srgbClr val="1155CC"/>
              </a:solidFill>
            </a:endParaRPr>
          </a:p>
        </p:txBody>
      </p:sp>
      <p:sp>
        <p:nvSpPr>
          <p:cNvPr id="617" name="Google Shape;617;p69"/>
          <p:cNvSpPr txBox="1"/>
          <p:nvPr>
            <p:ph idx="1" type="body"/>
          </p:nvPr>
        </p:nvSpPr>
        <p:spPr>
          <a:xfrm>
            <a:off x="391550" y="1266325"/>
            <a:ext cx="8440800" cy="168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GB">
                <a:solidFill>
                  <a:srgbClr val="000000"/>
                </a:solidFill>
              </a:rPr>
              <a:t>If you were given a wand to find out answers to 3 questions in life what would that be?</a:t>
            </a:r>
            <a:endParaRPr>
              <a:solidFill>
                <a:srgbClr val="000000"/>
              </a:solidFill>
            </a:endParaRPr>
          </a:p>
          <a:p>
            <a:pPr indent="0" lvl="0" marL="0" rtl="0" algn="l">
              <a:spcBef>
                <a:spcPts val="1600"/>
              </a:spcBef>
              <a:spcAft>
                <a:spcPts val="0"/>
              </a:spcAft>
              <a:buNone/>
            </a:pPr>
            <a:r>
              <a:rPr lang="en-GB">
                <a:solidFill>
                  <a:srgbClr val="000000"/>
                </a:solidFill>
              </a:rPr>
              <a:t>For eg I want to find an answer to the what happened to the mysterious Malaysian airlines missing</a:t>
            </a:r>
            <a:endParaRPr>
              <a:solidFill>
                <a:srgbClr val="000000"/>
              </a:solidFill>
            </a:endParaRPr>
          </a:p>
          <a:p>
            <a:pPr indent="-342900" lvl="0" marL="457200" rtl="0" algn="l">
              <a:spcBef>
                <a:spcPts val="1600"/>
              </a:spcBef>
              <a:spcAft>
                <a:spcPts val="0"/>
              </a:spcAft>
              <a:buClr>
                <a:srgbClr val="000000"/>
              </a:buClr>
              <a:buSzPts val="1800"/>
              <a:buChar char="-"/>
            </a:pPr>
            <a:r>
              <a:rPr lang="en-GB">
                <a:solidFill>
                  <a:srgbClr val="000000"/>
                </a:solidFill>
              </a:rPr>
              <a:t>Did you understand?</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Great you have 5 mins to write it down in your book</a:t>
            </a:r>
            <a:endParaRPr>
              <a:solidFill>
                <a:srgbClr val="000000"/>
              </a:solidFill>
            </a:endParaRPr>
          </a:p>
          <a:p>
            <a:pPr indent="-349250" lvl="0" marL="457200" rtl="0" algn="l">
              <a:spcBef>
                <a:spcPts val="0"/>
              </a:spcBef>
              <a:spcAft>
                <a:spcPts val="0"/>
              </a:spcAft>
              <a:buClr>
                <a:srgbClr val="FF0000"/>
              </a:buClr>
              <a:buSzPts val="1900"/>
              <a:buChar char="-"/>
            </a:pPr>
            <a:r>
              <a:rPr b="1" lang="en-GB" sz="1900">
                <a:solidFill>
                  <a:srgbClr val="FF0000"/>
                </a:solidFill>
              </a:rPr>
              <a:t>Now think of how you will get that answe</a:t>
            </a:r>
            <a:r>
              <a:rPr b="1" lang="en-GB" sz="1900">
                <a:solidFill>
                  <a:srgbClr val="FF0000"/>
                </a:solidFill>
              </a:rPr>
              <a:t>r</a:t>
            </a:r>
            <a:endParaRPr b="1" sz="1900">
              <a:solidFill>
                <a:srgbClr val="FF0000"/>
              </a:solidFill>
            </a:endParaRPr>
          </a:p>
          <a:p>
            <a:pPr indent="-349250" lvl="0" marL="457200" rtl="0" algn="l">
              <a:spcBef>
                <a:spcPts val="0"/>
              </a:spcBef>
              <a:spcAft>
                <a:spcPts val="0"/>
              </a:spcAft>
              <a:buClr>
                <a:srgbClr val="FF0000"/>
              </a:buClr>
              <a:buSzPts val="1900"/>
              <a:buChar char="-"/>
            </a:pPr>
            <a:r>
              <a:rPr b="1" lang="en-GB" sz="1900">
                <a:solidFill>
                  <a:srgbClr val="FF0000"/>
                </a:solidFill>
              </a:rPr>
              <a:t>Who will you go ask and how?</a:t>
            </a:r>
            <a:endParaRPr b="1" sz="1900">
              <a:solidFill>
                <a:srgbClr val="FF0000"/>
              </a:solidFill>
            </a:endParaRPr>
          </a:p>
          <a:p>
            <a:pPr indent="-342900" lvl="0" marL="457200" rtl="0" algn="l">
              <a:spcBef>
                <a:spcPts val="0"/>
              </a:spcBef>
              <a:spcAft>
                <a:spcPts val="0"/>
              </a:spcAft>
              <a:buClr>
                <a:srgbClr val="000000"/>
              </a:buClr>
              <a:buSzPts val="1800"/>
              <a:buChar char="-"/>
            </a:pPr>
            <a:r>
              <a:rPr lang="en-GB">
                <a:solidFill>
                  <a:srgbClr val="000000"/>
                </a:solidFill>
              </a:rPr>
              <a:t>Thank you</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Link Students </a:t>
            </a:r>
            <a:br>
              <a:rPr lang="en-GB">
                <a:solidFill>
                  <a:srgbClr val="000000"/>
                </a:solidFill>
              </a:rPr>
            </a:br>
            <a:br>
              <a:rPr lang="en-GB">
                <a:solidFill>
                  <a:srgbClr val="000000"/>
                </a:solidFill>
              </a:rPr>
            </a:br>
            <a:endParaRPr>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70"/>
          <p:cNvSpPr txBox="1"/>
          <p:nvPr>
            <p:ph type="title"/>
          </p:nvPr>
        </p:nvSpPr>
        <p:spPr>
          <a:xfrm>
            <a:off x="311700" y="500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Survey Research</a:t>
            </a:r>
            <a:endParaRPr b="0">
              <a:solidFill>
                <a:srgbClr val="1155CC"/>
              </a:solidFill>
            </a:endParaRPr>
          </a:p>
        </p:txBody>
      </p:sp>
      <p:sp>
        <p:nvSpPr>
          <p:cNvPr id="623" name="Google Shape;623;p70"/>
          <p:cNvSpPr txBox="1"/>
          <p:nvPr/>
        </p:nvSpPr>
        <p:spPr>
          <a:xfrm>
            <a:off x="2307350" y="1207725"/>
            <a:ext cx="4767300" cy="113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This project students are expected to do Surveys. </a:t>
            </a:r>
            <a:endParaRPr sz="1100">
              <a:solidFill>
                <a:srgbClr val="212529"/>
              </a:solidFill>
              <a:highlight>
                <a:srgbClr val="FFFFFF"/>
              </a:highlight>
              <a:latin typeface="Helvetica Neue"/>
              <a:ea typeface="Helvetica Neue"/>
              <a:cs typeface="Helvetica Neue"/>
              <a:sym typeface="Helvetica Neue"/>
            </a:endParaRPr>
          </a:p>
          <a:p>
            <a:pPr indent="0" lvl="0" marL="0" rtl="0" algn="ctr">
              <a:lnSpc>
                <a:spcPct val="115000"/>
              </a:lnSpc>
              <a:spcBef>
                <a:spcPts val="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Survey research means collecting information about a group of people by asking them questions and analyzing the results. To conduct an effective survey, follow these four steps:</a:t>
            </a:r>
            <a:endParaRPr sz="1100">
              <a:solidFill>
                <a:srgbClr val="212529"/>
              </a:solidFill>
              <a:highlight>
                <a:srgbClr val="FFFFFF"/>
              </a:highlight>
              <a:latin typeface="Helvetica Neue"/>
              <a:ea typeface="Helvetica Neue"/>
              <a:cs typeface="Helvetica Neue"/>
              <a:sym typeface="Helvetica Neue"/>
            </a:endParaRPr>
          </a:p>
        </p:txBody>
      </p:sp>
      <p:sp>
        <p:nvSpPr>
          <p:cNvPr id="624" name="Google Shape;624;p70"/>
          <p:cNvSpPr txBox="1"/>
          <p:nvPr/>
        </p:nvSpPr>
        <p:spPr>
          <a:xfrm>
            <a:off x="115540" y="3536550"/>
            <a:ext cx="1801500" cy="1108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Determine who will participate in the survey - define population and sample</a:t>
            </a:r>
            <a:endParaRPr b="1" sz="1200">
              <a:solidFill>
                <a:schemeClr val="accent5"/>
              </a:solidFill>
              <a:highlight>
                <a:srgbClr val="FFFFFF"/>
              </a:highlight>
              <a:latin typeface="Open Sans"/>
              <a:ea typeface="Open Sans"/>
              <a:cs typeface="Open Sans"/>
              <a:sym typeface="Open Sans"/>
            </a:endParaRPr>
          </a:p>
        </p:txBody>
      </p:sp>
      <p:sp>
        <p:nvSpPr>
          <p:cNvPr id="625" name="Google Shape;625;p70"/>
          <p:cNvSpPr txBox="1"/>
          <p:nvPr/>
        </p:nvSpPr>
        <p:spPr>
          <a:xfrm>
            <a:off x="2459382" y="3536550"/>
            <a:ext cx="1801500" cy="738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Decide the type of survey (In-person</a:t>
            </a:r>
            <a:br>
              <a:rPr b="1" lang="en-GB" sz="1200">
                <a:solidFill>
                  <a:schemeClr val="accent5"/>
                </a:solidFill>
                <a:highlight>
                  <a:srgbClr val="FFFFFF"/>
                </a:highlight>
                <a:latin typeface="Open Sans"/>
                <a:ea typeface="Open Sans"/>
                <a:cs typeface="Open Sans"/>
                <a:sym typeface="Open Sans"/>
              </a:rPr>
            </a:br>
            <a:r>
              <a:rPr b="1" lang="en-GB" sz="1200">
                <a:solidFill>
                  <a:schemeClr val="accent5"/>
                </a:solidFill>
                <a:highlight>
                  <a:srgbClr val="FFFFFF"/>
                </a:highlight>
                <a:latin typeface="Open Sans"/>
                <a:ea typeface="Open Sans"/>
                <a:cs typeface="Open Sans"/>
                <a:sym typeface="Open Sans"/>
              </a:rPr>
              <a:t>or Online)</a:t>
            </a:r>
            <a:endParaRPr b="1">
              <a:solidFill>
                <a:schemeClr val="accent5"/>
              </a:solidFill>
              <a:latin typeface="Open Sans"/>
              <a:ea typeface="Open Sans"/>
              <a:cs typeface="Open Sans"/>
              <a:sym typeface="Open Sans"/>
            </a:endParaRPr>
          </a:p>
        </p:txBody>
      </p:sp>
      <p:sp>
        <p:nvSpPr>
          <p:cNvPr id="626" name="Google Shape;626;p70"/>
          <p:cNvSpPr txBox="1"/>
          <p:nvPr/>
        </p:nvSpPr>
        <p:spPr>
          <a:xfrm>
            <a:off x="4803223" y="3536550"/>
            <a:ext cx="1801500" cy="554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Design the survey questions and layout</a:t>
            </a:r>
            <a:endParaRPr b="1" sz="1200">
              <a:solidFill>
                <a:schemeClr val="accent5"/>
              </a:solidFill>
              <a:highlight>
                <a:srgbClr val="FFFFFF"/>
              </a:highlight>
              <a:latin typeface="Open Sans"/>
              <a:ea typeface="Open Sans"/>
              <a:cs typeface="Open Sans"/>
              <a:sym typeface="Open Sans"/>
            </a:endParaRPr>
          </a:p>
        </p:txBody>
      </p:sp>
      <p:sp>
        <p:nvSpPr>
          <p:cNvPr id="627" name="Google Shape;627;p70"/>
          <p:cNvSpPr txBox="1"/>
          <p:nvPr/>
        </p:nvSpPr>
        <p:spPr>
          <a:xfrm>
            <a:off x="7147065" y="3536550"/>
            <a:ext cx="1801500" cy="6048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300"/>
              </a:spcBef>
              <a:spcAft>
                <a:spcPts val="700"/>
              </a:spcAft>
              <a:buNone/>
            </a:pPr>
            <a:r>
              <a:rPr b="1" lang="en-GB" sz="1300">
                <a:solidFill>
                  <a:schemeClr val="accent5"/>
                </a:solidFill>
                <a:highlight>
                  <a:srgbClr val="FFFFFF"/>
                </a:highlight>
                <a:latin typeface="Open Sans"/>
                <a:ea typeface="Open Sans"/>
                <a:cs typeface="Open Sans"/>
                <a:sym typeface="Open Sans"/>
              </a:rPr>
              <a:t>Distribute the survey</a:t>
            </a:r>
            <a:endParaRPr b="1" sz="1300">
              <a:solidFill>
                <a:schemeClr val="accent5"/>
              </a:solidFill>
              <a:highlight>
                <a:srgbClr val="FFFFFF"/>
              </a:highlight>
              <a:latin typeface="Open Sans"/>
              <a:ea typeface="Open Sans"/>
              <a:cs typeface="Open Sans"/>
              <a:sym typeface="Open Sans"/>
            </a:endParaRPr>
          </a:p>
        </p:txBody>
      </p:sp>
      <p:cxnSp>
        <p:nvCxnSpPr>
          <p:cNvPr id="628" name="Google Shape;628;p70"/>
          <p:cNvCxnSpPr>
            <a:stCxn id="623" idx="2"/>
            <a:endCxn id="625" idx="0"/>
          </p:cNvCxnSpPr>
          <p:nvPr/>
        </p:nvCxnSpPr>
        <p:spPr>
          <a:xfrm rot="5400000">
            <a:off x="3427550" y="2273175"/>
            <a:ext cx="1196100" cy="1330800"/>
          </a:xfrm>
          <a:prstGeom prst="bentConnector3">
            <a:avLst>
              <a:gd fmla="val 49994" name="adj1"/>
            </a:avLst>
          </a:prstGeom>
          <a:noFill/>
          <a:ln cap="flat" cmpd="sng" w="9525">
            <a:solidFill>
              <a:schemeClr val="dk2"/>
            </a:solidFill>
            <a:prstDash val="solid"/>
            <a:round/>
            <a:headEnd len="med" w="med" type="none"/>
            <a:tailEnd len="med" w="med" type="none"/>
          </a:ln>
        </p:spPr>
      </p:cxnSp>
      <p:cxnSp>
        <p:nvCxnSpPr>
          <p:cNvPr id="629" name="Google Shape;629;p70"/>
          <p:cNvCxnSpPr>
            <a:stCxn id="623" idx="2"/>
            <a:endCxn id="626" idx="0"/>
          </p:cNvCxnSpPr>
          <p:nvPr/>
        </p:nvCxnSpPr>
        <p:spPr>
          <a:xfrm flipH="1" rot="-5400000">
            <a:off x="4599500" y="2432025"/>
            <a:ext cx="1196100" cy="1013100"/>
          </a:xfrm>
          <a:prstGeom prst="bentConnector3">
            <a:avLst>
              <a:gd fmla="val 49994" name="adj1"/>
            </a:avLst>
          </a:prstGeom>
          <a:noFill/>
          <a:ln cap="flat" cmpd="sng" w="9525">
            <a:solidFill>
              <a:schemeClr val="dk2"/>
            </a:solidFill>
            <a:prstDash val="solid"/>
            <a:round/>
            <a:headEnd len="med" w="med" type="none"/>
            <a:tailEnd len="med" w="med" type="none"/>
          </a:ln>
        </p:spPr>
      </p:cxnSp>
      <p:cxnSp>
        <p:nvCxnSpPr>
          <p:cNvPr id="630" name="Google Shape;630;p70"/>
          <p:cNvCxnSpPr>
            <a:endCxn id="627" idx="0"/>
          </p:cNvCxnSpPr>
          <p:nvPr/>
        </p:nvCxnSpPr>
        <p:spPr>
          <a:xfrm>
            <a:off x="5724315" y="3217650"/>
            <a:ext cx="2323500" cy="318900"/>
          </a:xfrm>
          <a:prstGeom prst="bentConnector2">
            <a:avLst/>
          </a:prstGeom>
          <a:noFill/>
          <a:ln cap="flat" cmpd="sng" w="9525">
            <a:solidFill>
              <a:schemeClr val="dk2"/>
            </a:solidFill>
            <a:prstDash val="solid"/>
            <a:round/>
            <a:headEnd len="med" w="med" type="none"/>
            <a:tailEnd len="med" w="med" type="none"/>
          </a:ln>
        </p:spPr>
      </p:cxnSp>
      <p:cxnSp>
        <p:nvCxnSpPr>
          <p:cNvPr id="631" name="Google Shape;631;p70"/>
          <p:cNvCxnSpPr>
            <a:endCxn id="624" idx="0"/>
          </p:cNvCxnSpPr>
          <p:nvPr/>
        </p:nvCxnSpPr>
        <p:spPr>
          <a:xfrm flipH="1">
            <a:off x="1016290" y="3200550"/>
            <a:ext cx="2340900" cy="336000"/>
          </a:xfrm>
          <a:prstGeom prst="bentConnector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7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STEP </a:t>
            </a:r>
            <a:r>
              <a:rPr b="0" lang="en-GB" sz="2000">
                <a:highlight>
                  <a:srgbClr val="FFFFFF"/>
                </a:highlight>
                <a:latin typeface="Open Sans"/>
                <a:ea typeface="Open Sans"/>
                <a:cs typeface="Open Sans"/>
                <a:sym typeface="Open Sans"/>
              </a:rPr>
              <a:t>2</a:t>
            </a:r>
            <a:r>
              <a:rPr b="0" lang="en-GB" sz="2000">
                <a:highlight>
                  <a:srgbClr val="FFFFFF"/>
                </a:highlight>
                <a:latin typeface="Open Sans"/>
                <a:ea typeface="Open Sans"/>
                <a:cs typeface="Open Sans"/>
                <a:sym typeface="Open Sans"/>
              </a:rPr>
              <a:t>: </a:t>
            </a:r>
            <a:r>
              <a:rPr lang="en-GB"/>
              <a:t>Decide the type of survey</a:t>
            </a:r>
            <a:endParaRPr sz="2000">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2000"/>
          </a:p>
        </p:txBody>
      </p:sp>
      <p:sp>
        <p:nvSpPr>
          <p:cNvPr id="637" name="Google Shape;637;p71"/>
          <p:cNvSpPr/>
          <p:nvPr/>
        </p:nvSpPr>
        <p:spPr>
          <a:xfrm>
            <a:off x="1652938" y="2347302"/>
            <a:ext cx="1825500" cy="525300"/>
          </a:xfrm>
          <a:prstGeom prst="rect">
            <a:avLst/>
          </a:prstGeom>
          <a:solidFill>
            <a:srgbClr val="1D7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a:ea typeface="Roboto"/>
                <a:cs typeface="Roboto"/>
                <a:sym typeface="Roboto"/>
              </a:rPr>
              <a:t>Questionnaire</a:t>
            </a:r>
            <a:endParaRPr sz="1000">
              <a:solidFill>
                <a:srgbClr val="FFFFFF"/>
              </a:solidFill>
              <a:latin typeface="Roboto"/>
              <a:ea typeface="Roboto"/>
              <a:cs typeface="Roboto"/>
              <a:sym typeface="Roboto"/>
            </a:endParaRPr>
          </a:p>
        </p:txBody>
      </p:sp>
      <p:sp>
        <p:nvSpPr>
          <p:cNvPr id="638" name="Google Shape;638;p71"/>
          <p:cNvSpPr/>
          <p:nvPr/>
        </p:nvSpPr>
        <p:spPr>
          <a:xfrm>
            <a:off x="5665522" y="2347302"/>
            <a:ext cx="1825500" cy="525300"/>
          </a:xfrm>
          <a:prstGeom prst="rect">
            <a:avLst/>
          </a:prstGeom>
          <a:solidFill>
            <a:srgbClr val="1D7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a:ea typeface="Roboto"/>
                <a:cs typeface="Roboto"/>
                <a:sym typeface="Roboto"/>
              </a:rPr>
              <a:t>Interviews</a:t>
            </a:r>
            <a:endParaRPr>
              <a:solidFill>
                <a:srgbClr val="FFFFFF"/>
              </a:solidFill>
            </a:endParaRPr>
          </a:p>
        </p:txBody>
      </p:sp>
      <p:sp>
        <p:nvSpPr>
          <p:cNvPr id="639" name="Google Shape;639;p71"/>
          <p:cNvSpPr/>
          <p:nvPr/>
        </p:nvSpPr>
        <p:spPr>
          <a:xfrm>
            <a:off x="6668709" y="3262666"/>
            <a:ext cx="1825500" cy="525300"/>
          </a:xfrm>
          <a:prstGeom prst="rect">
            <a:avLst/>
          </a:prstGeom>
          <a:solidFill>
            <a:srgbClr val="249C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a:ea typeface="Roboto"/>
                <a:cs typeface="Roboto"/>
                <a:sym typeface="Roboto"/>
              </a:rPr>
              <a:t>Key Informants</a:t>
            </a:r>
            <a:endParaRPr>
              <a:solidFill>
                <a:srgbClr val="FFFFFF"/>
              </a:solidFill>
            </a:endParaRPr>
          </a:p>
        </p:txBody>
      </p:sp>
      <p:sp>
        <p:nvSpPr>
          <p:cNvPr id="640" name="Google Shape;640;p71"/>
          <p:cNvSpPr/>
          <p:nvPr/>
        </p:nvSpPr>
        <p:spPr>
          <a:xfrm>
            <a:off x="4662423" y="3262666"/>
            <a:ext cx="1825500" cy="525300"/>
          </a:xfrm>
          <a:prstGeom prst="rect">
            <a:avLst/>
          </a:prstGeom>
          <a:solidFill>
            <a:srgbClr val="249C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a:ea typeface="Roboto"/>
                <a:cs typeface="Roboto"/>
                <a:sym typeface="Roboto"/>
              </a:rPr>
              <a:t>Focus Group</a:t>
            </a:r>
            <a:endParaRPr>
              <a:solidFill>
                <a:srgbClr val="FFFFFF"/>
              </a:solidFill>
            </a:endParaRPr>
          </a:p>
        </p:txBody>
      </p:sp>
      <p:sp>
        <p:nvSpPr>
          <p:cNvPr id="641" name="Google Shape;641;p71"/>
          <p:cNvSpPr/>
          <p:nvPr/>
        </p:nvSpPr>
        <p:spPr>
          <a:xfrm>
            <a:off x="2656125" y="3262666"/>
            <a:ext cx="1825500" cy="525300"/>
          </a:xfrm>
          <a:prstGeom prst="rect">
            <a:avLst/>
          </a:prstGeom>
          <a:solidFill>
            <a:srgbClr val="249C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a:ea typeface="Roboto"/>
                <a:cs typeface="Roboto"/>
                <a:sym typeface="Roboto"/>
              </a:rPr>
              <a:t>In-Person Questionnaire</a:t>
            </a:r>
            <a:endParaRPr>
              <a:solidFill>
                <a:srgbClr val="FFFFFF"/>
              </a:solidFill>
            </a:endParaRPr>
          </a:p>
        </p:txBody>
      </p:sp>
      <p:sp>
        <p:nvSpPr>
          <p:cNvPr id="642" name="Google Shape;642;p71"/>
          <p:cNvSpPr/>
          <p:nvPr/>
        </p:nvSpPr>
        <p:spPr>
          <a:xfrm>
            <a:off x="649839" y="3262666"/>
            <a:ext cx="1825500" cy="525300"/>
          </a:xfrm>
          <a:prstGeom prst="rect">
            <a:avLst/>
          </a:prstGeom>
          <a:solidFill>
            <a:srgbClr val="249C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a:ea typeface="Roboto"/>
                <a:cs typeface="Roboto"/>
                <a:sym typeface="Roboto"/>
              </a:rPr>
              <a:t>Onlin</a:t>
            </a:r>
            <a:r>
              <a:rPr lang="en-GB" sz="1000">
                <a:solidFill>
                  <a:srgbClr val="FFFFFF"/>
                </a:solidFill>
                <a:latin typeface="Roboto"/>
                <a:ea typeface="Roboto"/>
                <a:cs typeface="Roboto"/>
                <a:sym typeface="Roboto"/>
              </a:rPr>
              <a:t>e Questionnaire</a:t>
            </a:r>
            <a:r>
              <a:rPr lang="en-GB" sz="1000">
                <a:solidFill>
                  <a:srgbClr val="FFFFFF"/>
                </a:solidFill>
                <a:latin typeface="Roboto"/>
                <a:ea typeface="Roboto"/>
                <a:cs typeface="Roboto"/>
                <a:sym typeface="Roboto"/>
              </a:rPr>
              <a:t>	</a:t>
            </a:r>
            <a:endParaRPr>
              <a:solidFill>
                <a:srgbClr val="FFFFFF"/>
              </a:solidFill>
            </a:endParaRPr>
          </a:p>
        </p:txBody>
      </p:sp>
      <p:cxnSp>
        <p:nvCxnSpPr>
          <p:cNvPr id="643" name="Google Shape;643;p71"/>
          <p:cNvCxnSpPr>
            <a:stCxn id="644" idx="2"/>
            <a:endCxn id="638" idx="0"/>
          </p:cNvCxnSpPr>
          <p:nvPr/>
        </p:nvCxnSpPr>
        <p:spPr>
          <a:xfrm>
            <a:off x="4572172" y="1880802"/>
            <a:ext cx="2006100" cy="466500"/>
          </a:xfrm>
          <a:prstGeom prst="bentConnector2">
            <a:avLst/>
          </a:prstGeom>
          <a:noFill/>
          <a:ln cap="flat" cmpd="sng" w="9525">
            <a:solidFill>
              <a:srgbClr val="C2C2C2"/>
            </a:solidFill>
            <a:prstDash val="solid"/>
            <a:round/>
            <a:headEnd len="sm" w="sm" type="none"/>
            <a:tailEnd len="sm" w="sm" type="none"/>
          </a:ln>
        </p:spPr>
      </p:cxnSp>
      <p:cxnSp>
        <p:nvCxnSpPr>
          <p:cNvPr id="645" name="Google Shape;645;p71"/>
          <p:cNvCxnSpPr>
            <a:stCxn id="637" idx="0"/>
            <a:endCxn id="644" idx="2"/>
          </p:cNvCxnSpPr>
          <p:nvPr/>
        </p:nvCxnSpPr>
        <p:spPr>
          <a:xfrm rot="-5400000">
            <a:off x="3335638" y="1110852"/>
            <a:ext cx="466500" cy="2006400"/>
          </a:xfrm>
          <a:prstGeom prst="bentConnector2">
            <a:avLst/>
          </a:prstGeom>
          <a:noFill/>
          <a:ln cap="flat" cmpd="sng" w="9525">
            <a:solidFill>
              <a:srgbClr val="C2C2C2"/>
            </a:solidFill>
            <a:prstDash val="solid"/>
            <a:round/>
            <a:headEnd len="sm" w="sm" type="none"/>
            <a:tailEnd len="sm" w="sm" type="none"/>
          </a:ln>
        </p:spPr>
      </p:cxnSp>
      <p:cxnSp>
        <p:nvCxnSpPr>
          <p:cNvPr id="646" name="Google Shape;646;p71"/>
          <p:cNvCxnSpPr>
            <a:stCxn id="637" idx="2"/>
            <a:endCxn id="641" idx="0"/>
          </p:cNvCxnSpPr>
          <p:nvPr/>
        </p:nvCxnSpPr>
        <p:spPr>
          <a:xfrm flipH="1" rot="-5400000">
            <a:off x="2872288" y="2566002"/>
            <a:ext cx="390000" cy="1003200"/>
          </a:xfrm>
          <a:prstGeom prst="bentConnector3">
            <a:avLst>
              <a:gd fmla="val 50008" name="adj1"/>
            </a:avLst>
          </a:prstGeom>
          <a:noFill/>
          <a:ln cap="flat" cmpd="sng" w="9525">
            <a:solidFill>
              <a:srgbClr val="C2C2C2"/>
            </a:solidFill>
            <a:prstDash val="solid"/>
            <a:round/>
            <a:headEnd len="sm" w="sm" type="none"/>
            <a:tailEnd len="sm" w="sm" type="none"/>
          </a:ln>
        </p:spPr>
      </p:cxnSp>
      <p:cxnSp>
        <p:nvCxnSpPr>
          <p:cNvPr id="647" name="Google Shape;647;p71"/>
          <p:cNvCxnSpPr>
            <a:stCxn id="642" idx="0"/>
            <a:endCxn id="637" idx="2"/>
          </p:cNvCxnSpPr>
          <p:nvPr/>
        </p:nvCxnSpPr>
        <p:spPr>
          <a:xfrm rot="-5400000">
            <a:off x="1869189" y="2566066"/>
            <a:ext cx="390000" cy="1003200"/>
          </a:xfrm>
          <a:prstGeom prst="bentConnector3">
            <a:avLst>
              <a:gd fmla="val 50008" name="adj1"/>
            </a:avLst>
          </a:prstGeom>
          <a:noFill/>
          <a:ln cap="flat" cmpd="sng" w="9525">
            <a:solidFill>
              <a:srgbClr val="C2C2C2"/>
            </a:solidFill>
            <a:prstDash val="solid"/>
            <a:round/>
            <a:headEnd len="sm" w="sm" type="none"/>
            <a:tailEnd len="sm" w="sm" type="none"/>
          </a:ln>
        </p:spPr>
      </p:cxnSp>
      <p:cxnSp>
        <p:nvCxnSpPr>
          <p:cNvPr id="648" name="Google Shape;648;p71"/>
          <p:cNvCxnSpPr>
            <a:stCxn id="638" idx="2"/>
            <a:endCxn id="639" idx="0"/>
          </p:cNvCxnSpPr>
          <p:nvPr/>
        </p:nvCxnSpPr>
        <p:spPr>
          <a:xfrm flipH="1" rot="-5400000">
            <a:off x="6884872" y="2566002"/>
            <a:ext cx="390000" cy="1003200"/>
          </a:xfrm>
          <a:prstGeom prst="bentConnector3">
            <a:avLst>
              <a:gd fmla="val 50008" name="adj1"/>
            </a:avLst>
          </a:prstGeom>
          <a:noFill/>
          <a:ln cap="flat" cmpd="sng" w="9525">
            <a:solidFill>
              <a:srgbClr val="C2C2C2"/>
            </a:solidFill>
            <a:prstDash val="solid"/>
            <a:round/>
            <a:headEnd len="sm" w="sm" type="none"/>
            <a:tailEnd len="sm" w="sm" type="none"/>
          </a:ln>
        </p:spPr>
      </p:cxnSp>
      <p:cxnSp>
        <p:nvCxnSpPr>
          <p:cNvPr id="649" name="Google Shape;649;p71"/>
          <p:cNvCxnSpPr>
            <a:stCxn id="640" idx="0"/>
            <a:endCxn id="638" idx="2"/>
          </p:cNvCxnSpPr>
          <p:nvPr/>
        </p:nvCxnSpPr>
        <p:spPr>
          <a:xfrm rot="-5400000">
            <a:off x="5881773" y="2566066"/>
            <a:ext cx="390000" cy="1003200"/>
          </a:xfrm>
          <a:prstGeom prst="bentConnector3">
            <a:avLst>
              <a:gd fmla="val 50008" name="adj1"/>
            </a:avLst>
          </a:prstGeom>
          <a:noFill/>
          <a:ln cap="flat" cmpd="sng" w="9525">
            <a:solidFill>
              <a:srgbClr val="C2C2C2"/>
            </a:solidFill>
            <a:prstDash val="solid"/>
            <a:round/>
            <a:headEnd len="sm" w="sm" type="none"/>
            <a:tailEnd len="sm" w="sm" type="none"/>
          </a:ln>
        </p:spPr>
      </p:cxnSp>
      <p:sp>
        <p:nvSpPr>
          <p:cNvPr id="650" name="Google Shape;650;p71"/>
          <p:cNvSpPr txBox="1"/>
          <p:nvPr/>
        </p:nvSpPr>
        <p:spPr>
          <a:xfrm>
            <a:off x="434400" y="1255025"/>
            <a:ext cx="774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GB" sz="1100">
                <a:solidFill>
                  <a:srgbClr val="212529"/>
                </a:solidFill>
                <a:highlight>
                  <a:srgbClr val="FFFFFF"/>
                </a:highlight>
                <a:latin typeface="Open Sans"/>
                <a:ea typeface="Open Sans"/>
                <a:cs typeface="Open Sans"/>
                <a:sym typeface="Open Sans"/>
              </a:rPr>
              <a:t>There are two main types of survey you can use during this project, which type you choose depends on the sample size, location and your research question.</a:t>
            </a:r>
            <a:endParaRPr sz="11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8"/>
          <p:cNvPicPr preferRelativeResize="0"/>
          <p:nvPr/>
        </p:nvPicPr>
        <p:blipFill>
          <a:blip r:embed="rId3">
            <a:alphaModFix/>
          </a:blip>
          <a:stretch>
            <a:fillRect/>
          </a:stretch>
        </p:blipFill>
        <p:spPr>
          <a:xfrm>
            <a:off x="1813938" y="1353700"/>
            <a:ext cx="5516125" cy="1551175"/>
          </a:xfrm>
          <a:prstGeom prst="rect">
            <a:avLst/>
          </a:prstGeom>
          <a:noFill/>
          <a:ln>
            <a:noFill/>
          </a:ln>
        </p:spPr>
      </p:pic>
      <p:cxnSp>
        <p:nvCxnSpPr>
          <p:cNvPr id="103" name="Google Shape;103;p18"/>
          <p:cNvCxnSpPr/>
          <p:nvPr/>
        </p:nvCxnSpPr>
        <p:spPr>
          <a:xfrm>
            <a:off x="720800" y="3586200"/>
            <a:ext cx="7466100" cy="0"/>
          </a:xfrm>
          <a:prstGeom prst="straightConnector1">
            <a:avLst/>
          </a:prstGeom>
          <a:noFill/>
          <a:ln cap="flat" cmpd="sng" w="9525">
            <a:solidFill>
              <a:schemeClr val="accent1"/>
            </a:solidFill>
            <a:prstDash val="solid"/>
            <a:round/>
            <a:headEnd len="med" w="med" type="none"/>
            <a:tailEnd len="med" w="med" type="triangle"/>
          </a:ln>
        </p:spPr>
      </p:cxnSp>
      <p:sp>
        <p:nvSpPr>
          <p:cNvPr id="104" name="Google Shape;104;p18"/>
          <p:cNvSpPr txBox="1"/>
          <p:nvPr/>
        </p:nvSpPr>
        <p:spPr>
          <a:xfrm>
            <a:off x="614025" y="3728575"/>
            <a:ext cx="67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1</a:t>
            </a:r>
            <a:endParaRPr sz="2000">
              <a:latin typeface="Open Sans"/>
              <a:ea typeface="Open Sans"/>
              <a:cs typeface="Open Sans"/>
              <a:sym typeface="Open Sans"/>
            </a:endParaRPr>
          </a:p>
        </p:txBody>
      </p:sp>
      <p:sp>
        <p:nvSpPr>
          <p:cNvPr id="105" name="Google Shape;105;p18"/>
          <p:cNvSpPr txBox="1"/>
          <p:nvPr/>
        </p:nvSpPr>
        <p:spPr>
          <a:xfrm>
            <a:off x="7510700" y="3676300"/>
            <a:ext cx="67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5</a:t>
            </a:r>
            <a:endParaRPr sz="2000">
              <a:latin typeface="Open Sans"/>
              <a:ea typeface="Open Sans"/>
              <a:cs typeface="Open Sans"/>
              <a:sym typeface="Open Sans"/>
            </a:endParaRPr>
          </a:p>
        </p:txBody>
      </p:sp>
      <p:sp>
        <p:nvSpPr>
          <p:cNvPr id="106" name="Google Shape;106;p18"/>
          <p:cNvSpPr txBox="1"/>
          <p:nvPr>
            <p:ph idx="1" type="body"/>
          </p:nvPr>
        </p:nvSpPr>
        <p:spPr>
          <a:xfrm>
            <a:off x="249400" y="3676300"/>
            <a:ext cx="8520600" cy="3302700"/>
          </a:xfrm>
          <a:prstGeom prst="rect">
            <a:avLst/>
          </a:prstGeom>
        </p:spPr>
        <p:txBody>
          <a:bodyPr anchorCtr="0" anchor="t" bIns="91425" lIns="91425" spcFirstLastPara="1" rIns="91425" wrap="square" tIns="91425">
            <a:normAutofit/>
          </a:bodyPr>
          <a:lstStyle/>
          <a:p>
            <a:pPr indent="0" lvl="0" marL="0" rtl="0" algn="ctr">
              <a:lnSpc>
                <a:spcPct val="120000"/>
              </a:lnSpc>
              <a:spcBef>
                <a:spcPts val="0"/>
              </a:spcBef>
              <a:spcAft>
                <a:spcPts val="0"/>
              </a:spcAft>
              <a:buNone/>
            </a:pPr>
            <a:r>
              <a:rPr lang="en-GB" sz="1700">
                <a:solidFill>
                  <a:srgbClr val="000000"/>
                </a:solidFill>
              </a:rPr>
              <a:t>How are your energy levels?</a:t>
            </a:r>
            <a:endParaRPr sz="2400">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7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Questionnaires</a:t>
            </a:r>
            <a:endParaRPr b="0" sz="2700">
              <a:solidFill>
                <a:srgbClr val="1155CC"/>
              </a:solidFill>
            </a:endParaRPr>
          </a:p>
        </p:txBody>
      </p:sp>
      <p:sp>
        <p:nvSpPr>
          <p:cNvPr id="656" name="Google Shape;656;p72"/>
          <p:cNvSpPr txBox="1"/>
          <p:nvPr>
            <p:ph idx="1" type="body"/>
          </p:nvPr>
        </p:nvSpPr>
        <p:spPr>
          <a:xfrm>
            <a:off x="391550" y="1266325"/>
            <a:ext cx="3589500" cy="571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200"/>
              </a:spcAft>
              <a:buNone/>
            </a:pPr>
            <a:r>
              <a:rPr lang="en-GB" sz="1500">
                <a:solidFill>
                  <a:srgbClr val="212529"/>
                </a:solidFill>
                <a:highlight>
                  <a:srgbClr val="FFFFFF"/>
                </a:highlight>
              </a:rPr>
              <a:t>A list of questions is distributed online or in-person, and respondents fill it out themselves.</a:t>
            </a:r>
            <a:endParaRPr sz="1500">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grpSp>
        <p:nvGrpSpPr>
          <p:cNvPr id="661" name="Google Shape;661;p73"/>
          <p:cNvGrpSpPr/>
          <p:nvPr/>
        </p:nvGrpSpPr>
        <p:grpSpPr>
          <a:xfrm>
            <a:off x="462567" y="260243"/>
            <a:ext cx="3629661" cy="4269786"/>
            <a:chOff x="2744034" y="1146343"/>
            <a:chExt cx="1827900" cy="2399700"/>
          </a:xfrm>
        </p:grpSpPr>
        <p:sp>
          <p:nvSpPr>
            <p:cNvPr id="662" name="Google Shape;662;p73"/>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73"/>
            <p:cNvSpPr/>
            <p:nvPr/>
          </p:nvSpPr>
          <p:spPr>
            <a:xfrm flipH="1">
              <a:off x="2832600" y="1686400"/>
              <a:ext cx="1649400" cy="1769700"/>
            </a:xfrm>
            <a:prstGeom prst="snip1Rect">
              <a:avLst>
                <a:gd fmla="val 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3"/>
            <p:cNvSpPr txBox="1"/>
            <p:nvPr/>
          </p:nvSpPr>
          <p:spPr>
            <a:xfrm>
              <a:off x="2966448" y="1795519"/>
              <a:ext cx="1383000" cy="11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lt1"/>
                  </a:solidFill>
                  <a:latin typeface="Open Sans"/>
                  <a:ea typeface="Open Sans"/>
                  <a:cs typeface="Open Sans"/>
                  <a:sym typeface="Open Sans"/>
                </a:rPr>
                <a:t>Online </a:t>
              </a:r>
              <a:endParaRPr b="1" sz="1100">
                <a:solidFill>
                  <a:schemeClr val="lt1"/>
                </a:solidFill>
                <a:latin typeface="Open Sans"/>
                <a:ea typeface="Open Sans"/>
                <a:cs typeface="Open Sans"/>
                <a:sym typeface="Open Sans"/>
              </a:endParaRPr>
            </a:p>
            <a:p>
              <a:pPr indent="0" lvl="0" marL="0" rtl="0" algn="l">
                <a:spcBef>
                  <a:spcPts val="1200"/>
                </a:spcBef>
                <a:spcAft>
                  <a:spcPts val="0"/>
                </a:spcAft>
                <a:buNone/>
              </a:pPr>
              <a:r>
                <a:rPr lang="en-GB" sz="1100">
                  <a:solidFill>
                    <a:schemeClr val="lt1"/>
                  </a:solidFill>
                  <a:latin typeface="Open Sans"/>
                  <a:ea typeface="Open Sans"/>
                  <a:cs typeface="Open Sans"/>
                  <a:sym typeface="Open Sans"/>
                </a:rPr>
                <a:t>- popular choice for students doing research</a:t>
              </a:r>
              <a:br>
                <a:rPr lang="en-GB" sz="1100">
                  <a:solidFill>
                    <a:schemeClr val="lt1"/>
                  </a:solidFill>
                  <a:latin typeface="Open Sans"/>
                  <a:ea typeface="Open Sans"/>
                  <a:cs typeface="Open Sans"/>
                  <a:sym typeface="Open Sans"/>
                </a:rPr>
              </a:br>
              <a:r>
                <a:rPr lang="en-GB" sz="1100">
                  <a:solidFill>
                    <a:schemeClr val="lt1"/>
                  </a:solidFill>
                  <a:latin typeface="Open Sans"/>
                  <a:ea typeface="Open Sans"/>
                  <a:cs typeface="Open Sans"/>
                  <a:sym typeface="Open Sans"/>
                </a:rPr>
                <a:t>- low cost and flexible</a:t>
              </a:r>
              <a:br>
                <a:rPr lang="en-GB" sz="1100">
                  <a:solidFill>
                    <a:schemeClr val="lt1"/>
                  </a:solidFill>
                  <a:latin typeface="Open Sans"/>
                  <a:ea typeface="Open Sans"/>
                  <a:cs typeface="Open Sans"/>
                  <a:sym typeface="Open Sans"/>
                </a:rPr>
              </a:br>
              <a:r>
                <a:rPr lang="en-GB" sz="1100">
                  <a:solidFill>
                    <a:schemeClr val="lt1"/>
                  </a:solidFill>
                  <a:latin typeface="Open Sans"/>
                  <a:ea typeface="Open Sans"/>
                  <a:cs typeface="Open Sans"/>
                  <a:sym typeface="Open Sans"/>
                </a:rPr>
                <a:t>- Large sample </a:t>
              </a:r>
              <a:br>
                <a:rPr lang="en-GB" sz="1100">
                  <a:solidFill>
                    <a:schemeClr val="lt1"/>
                  </a:solidFill>
                  <a:latin typeface="Open Sans"/>
                  <a:ea typeface="Open Sans"/>
                  <a:cs typeface="Open Sans"/>
                  <a:sym typeface="Open Sans"/>
                </a:rPr>
              </a:br>
              <a:r>
                <a:rPr lang="en-GB" sz="1100">
                  <a:solidFill>
                    <a:schemeClr val="lt1"/>
                  </a:solidFill>
                  <a:latin typeface="Open Sans"/>
                  <a:ea typeface="Open Sans"/>
                  <a:cs typeface="Open Sans"/>
                  <a:sym typeface="Open Sans"/>
                </a:rPr>
                <a:t>- No constraints on time or location. </a:t>
              </a:r>
              <a:br>
                <a:rPr lang="en-GB" sz="1100">
                  <a:solidFill>
                    <a:schemeClr val="lt1"/>
                  </a:solidFill>
                  <a:latin typeface="Open Sans"/>
                  <a:ea typeface="Open Sans"/>
                  <a:cs typeface="Open Sans"/>
                  <a:sym typeface="Open Sans"/>
                </a:rPr>
              </a:br>
              <a:r>
                <a:rPr lang="en-GB" sz="1100">
                  <a:solidFill>
                    <a:schemeClr val="lt1"/>
                  </a:solidFill>
                  <a:latin typeface="Open Sans"/>
                  <a:ea typeface="Open Sans"/>
                  <a:cs typeface="Open Sans"/>
                  <a:sym typeface="Open Sans"/>
                </a:rPr>
                <a:t>- The data is easy to process and analyze. </a:t>
              </a:r>
              <a:br>
                <a:rPr lang="en-GB" sz="1100">
                  <a:solidFill>
                    <a:schemeClr val="lt1"/>
                  </a:solidFill>
                  <a:latin typeface="Open Sans"/>
                  <a:ea typeface="Open Sans"/>
                  <a:cs typeface="Open Sans"/>
                  <a:sym typeface="Open Sans"/>
                </a:rPr>
              </a:br>
              <a:r>
                <a:rPr lang="en-GB" sz="1100">
                  <a:solidFill>
                    <a:schemeClr val="lt1"/>
                  </a:solidFill>
                  <a:latin typeface="Open Sans"/>
                  <a:ea typeface="Open Sans"/>
                  <a:cs typeface="Open Sans"/>
                  <a:sym typeface="Open Sans"/>
                </a:rPr>
                <a:t>- Online tools</a:t>
              </a:r>
              <a:r>
                <a:rPr b="1" lang="en-GB" sz="1100">
                  <a:solidFill>
                    <a:schemeClr val="lt1"/>
                  </a:solidFill>
                  <a:latin typeface="Open Sans"/>
                  <a:ea typeface="Open Sans"/>
                  <a:cs typeface="Open Sans"/>
                  <a:sym typeface="Open Sans"/>
                </a:rPr>
                <a:t> ( SurveyMonkey and Google Forms. )</a:t>
              </a:r>
              <a:endParaRPr b="1" sz="1100">
                <a:solidFill>
                  <a:schemeClr val="lt1"/>
                </a:solidFill>
                <a:latin typeface="Open Sans"/>
                <a:ea typeface="Open Sans"/>
                <a:cs typeface="Open Sans"/>
                <a:sym typeface="Open Sans"/>
              </a:endParaRPr>
            </a:p>
            <a:p>
              <a:pPr indent="0" lvl="0" marL="0" rtl="0" algn="l">
                <a:spcBef>
                  <a:spcPts val="1200"/>
                </a:spcBef>
                <a:spcAft>
                  <a:spcPts val="0"/>
                </a:spcAft>
                <a:buNone/>
              </a:pPr>
              <a:r>
                <a:t/>
              </a:r>
              <a:endParaRPr sz="1100">
                <a:solidFill>
                  <a:schemeClr val="lt1"/>
                </a:solidFill>
                <a:latin typeface="Open Sans"/>
                <a:ea typeface="Open Sans"/>
                <a:cs typeface="Open Sans"/>
                <a:sym typeface="Open Sans"/>
              </a:endParaRPr>
            </a:p>
            <a:p>
              <a:pPr indent="0" lvl="0" marL="0" rtl="0" algn="l">
                <a:spcBef>
                  <a:spcPts val="1200"/>
                </a:spcBef>
                <a:spcAft>
                  <a:spcPts val="1200"/>
                </a:spcAft>
                <a:buNone/>
              </a:pPr>
              <a:r>
                <a:t/>
              </a:r>
              <a:endParaRPr sz="1100">
                <a:solidFill>
                  <a:schemeClr val="lt1"/>
                </a:solidFill>
                <a:latin typeface="Open Sans"/>
                <a:ea typeface="Open Sans"/>
                <a:cs typeface="Open Sans"/>
                <a:sym typeface="Open Sans"/>
              </a:endParaRPr>
            </a:p>
          </p:txBody>
        </p:sp>
      </p:grpSp>
      <p:grpSp>
        <p:nvGrpSpPr>
          <p:cNvPr id="665" name="Google Shape;665;p73"/>
          <p:cNvGrpSpPr/>
          <p:nvPr/>
        </p:nvGrpSpPr>
        <p:grpSpPr>
          <a:xfrm>
            <a:off x="4322812" y="428137"/>
            <a:ext cx="4580535" cy="4139243"/>
            <a:chOff x="4572084" y="1597469"/>
            <a:chExt cx="1827900" cy="2399700"/>
          </a:xfrm>
        </p:grpSpPr>
        <p:sp>
          <p:nvSpPr>
            <p:cNvPr id="666" name="Google Shape;666;p73"/>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3"/>
            <p:cNvSpPr/>
            <p:nvPr/>
          </p:nvSpPr>
          <p:spPr>
            <a:xfrm flipH="1" rot="10800000">
              <a:off x="4662018" y="1687411"/>
              <a:ext cx="1649400" cy="1769700"/>
            </a:xfrm>
            <a:prstGeom prst="snip1Rect">
              <a:avLst>
                <a:gd fmla="val 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73"/>
            <p:cNvSpPr txBox="1"/>
            <p:nvPr/>
          </p:nvSpPr>
          <p:spPr>
            <a:xfrm>
              <a:off x="4794421" y="1712316"/>
              <a:ext cx="1383000" cy="17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100">
                  <a:solidFill>
                    <a:schemeClr val="lt1"/>
                  </a:solidFill>
                  <a:latin typeface="Open Sans"/>
                  <a:ea typeface="Open Sans"/>
                  <a:cs typeface="Open Sans"/>
                  <a:sym typeface="Open Sans"/>
                </a:rPr>
                <a:t>In Person</a:t>
              </a:r>
              <a:endParaRPr b="1" sz="1100">
                <a:solidFill>
                  <a:schemeClr val="lt1"/>
                </a:solidFill>
                <a:latin typeface="Open Sans"/>
                <a:ea typeface="Open Sans"/>
                <a:cs typeface="Open Sans"/>
                <a:sym typeface="Open Sans"/>
              </a:endParaRPr>
            </a:p>
            <a:p>
              <a:pPr indent="0" lvl="0" marL="0" marR="0" rtl="0" algn="l">
                <a:lnSpc>
                  <a:spcPct val="100000"/>
                </a:lnSpc>
                <a:spcBef>
                  <a:spcPts val="1200"/>
                </a:spcBef>
                <a:spcAft>
                  <a:spcPts val="0"/>
                </a:spcAft>
                <a:buNone/>
              </a:pPr>
              <a:r>
                <a:rPr lang="en-GB" sz="1100">
                  <a:solidFill>
                    <a:schemeClr val="lt1"/>
                  </a:solidFill>
                  <a:latin typeface="Open Sans"/>
                  <a:ea typeface="Open Sans"/>
                  <a:cs typeface="Open Sans"/>
                  <a:sym typeface="Open Sans"/>
                </a:rPr>
                <a:t>- Research focuses on a specific location</a:t>
              </a:r>
              <a:br>
                <a:rPr lang="en-GB" sz="1100">
                  <a:solidFill>
                    <a:schemeClr val="lt1"/>
                  </a:solidFill>
                  <a:latin typeface="Open Sans"/>
                  <a:ea typeface="Open Sans"/>
                  <a:cs typeface="Open Sans"/>
                  <a:sym typeface="Open Sans"/>
                </a:rPr>
              </a:br>
              <a:r>
                <a:rPr lang="en-GB" sz="1100">
                  <a:solidFill>
                    <a:schemeClr val="lt1"/>
                  </a:solidFill>
                  <a:latin typeface="Open Sans"/>
                  <a:ea typeface="Open Sans"/>
                  <a:cs typeface="Open Sans"/>
                  <a:sym typeface="Open Sans"/>
                </a:rPr>
                <a:t>- Distribute a written questionnaire </a:t>
              </a:r>
              <a:br>
                <a:rPr lang="en-GB" sz="1100">
                  <a:solidFill>
                    <a:schemeClr val="lt1"/>
                  </a:solidFill>
                  <a:latin typeface="Open Sans"/>
                  <a:ea typeface="Open Sans"/>
                  <a:cs typeface="Open Sans"/>
                  <a:sym typeface="Open Sans"/>
                </a:rPr>
              </a:br>
              <a:r>
                <a:rPr lang="en-GB" sz="1100">
                  <a:solidFill>
                    <a:schemeClr val="lt1"/>
                  </a:solidFill>
                  <a:latin typeface="Open Sans"/>
                  <a:ea typeface="Open Sans"/>
                  <a:cs typeface="Open Sans"/>
                  <a:sym typeface="Open Sans"/>
                </a:rPr>
                <a:t>- Spot collection</a:t>
              </a:r>
              <a:endParaRPr sz="1100">
                <a:solidFill>
                  <a:schemeClr val="lt1"/>
                </a:solidFill>
                <a:latin typeface="Open Sans"/>
                <a:ea typeface="Open Sans"/>
                <a:cs typeface="Open Sans"/>
                <a:sym typeface="Open Sans"/>
              </a:endParaRPr>
            </a:p>
            <a:p>
              <a:pPr indent="0" lvl="0" marL="0" marR="0" rtl="0" algn="l">
                <a:lnSpc>
                  <a:spcPct val="100000"/>
                </a:lnSpc>
                <a:spcBef>
                  <a:spcPts val="1200"/>
                </a:spcBef>
                <a:spcAft>
                  <a:spcPts val="0"/>
                </a:spcAft>
                <a:buNone/>
              </a:pPr>
              <a:r>
                <a:rPr lang="en-GB" sz="1100">
                  <a:solidFill>
                    <a:schemeClr val="lt1"/>
                  </a:solidFill>
                  <a:latin typeface="Open Sans"/>
                  <a:ea typeface="Open Sans"/>
                  <a:cs typeface="Open Sans"/>
                  <a:sym typeface="Open Sans"/>
                </a:rPr>
                <a:t>For example, you could approach the customers at a local grocery store or members at the panchayat office or students to complete a questionnaire at the end of a class.</a:t>
              </a:r>
              <a:endParaRPr sz="1100">
                <a:solidFill>
                  <a:schemeClr val="lt1"/>
                </a:solidFill>
                <a:latin typeface="Open Sans"/>
                <a:ea typeface="Open Sans"/>
                <a:cs typeface="Open Sans"/>
                <a:sym typeface="Open Sans"/>
              </a:endParaRPr>
            </a:p>
            <a:p>
              <a:pPr indent="0" lvl="0" marL="0" rtl="0" algn="l">
                <a:spcBef>
                  <a:spcPts val="1200"/>
                </a:spcBef>
                <a:spcAft>
                  <a:spcPts val="0"/>
                </a:spcAft>
                <a:buNone/>
              </a:pPr>
              <a:r>
                <a:rPr lang="en-GB" sz="1100">
                  <a:solidFill>
                    <a:schemeClr val="lt1"/>
                  </a:solidFill>
                  <a:latin typeface="Open Sans"/>
                  <a:ea typeface="Open Sans"/>
                  <a:cs typeface="Open Sans"/>
                  <a:sym typeface="Open Sans"/>
                </a:rPr>
                <a:t>Pe</a:t>
              </a:r>
              <a:r>
                <a:rPr lang="en-GB" sz="1100">
                  <a:solidFill>
                    <a:schemeClr val="lt1"/>
                  </a:solidFill>
                  <a:latin typeface="Open Sans"/>
                  <a:ea typeface="Open Sans"/>
                  <a:cs typeface="Open Sans"/>
                  <a:sym typeface="Open Sans"/>
                </a:rPr>
                <a:t>ople in the target population are included in the sample. </a:t>
              </a:r>
              <a:endParaRPr sz="1100">
                <a:solidFill>
                  <a:schemeClr val="lt1"/>
                </a:solidFill>
                <a:latin typeface="Open Sans"/>
                <a:ea typeface="Open Sans"/>
                <a:cs typeface="Open Sans"/>
                <a:sym typeface="Open Sans"/>
              </a:endParaRPr>
            </a:p>
            <a:p>
              <a:pPr indent="0" lvl="0" marL="0" rtl="0" algn="l">
                <a:spcBef>
                  <a:spcPts val="1200"/>
                </a:spcBef>
                <a:spcAft>
                  <a:spcPts val="0"/>
                </a:spcAft>
                <a:buNone/>
              </a:pPr>
              <a:r>
                <a:rPr lang="en-GB" sz="1100">
                  <a:solidFill>
                    <a:schemeClr val="lt1"/>
                  </a:solidFill>
                  <a:latin typeface="Open Sans"/>
                  <a:ea typeface="Open Sans"/>
                  <a:cs typeface="Open Sans"/>
                  <a:sym typeface="Open Sans"/>
                </a:rPr>
                <a:t>You can collect time- and location-specific data (e.g. the opinions of a store’s weekday customers).</a:t>
              </a:r>
              <a:endParaRPr sz="1100">
                <a:solidFill>
                  <a:srgbClr val="212529"/>
                </a:solidFill>
                <a:highlight>
                  <a:srgbClr val="FFFFFF"/>
                </a:highlight>
                <a:latin typeface="Helvetica Neue"/>
                <a:ea typeface="Helvetica Neue"/>
                <a:cs typeface="Helvetica Neue"/>
                <a:sym typeface="Helvetica Neue"/>
              </a:endParaRPr>
            </a:p>
            <a:p>
              <a:pPr indent="0" lvl="0" marL="0" marR="0" rtl="0" algn="l">
                <a:lnSpc>
                  <a:spcPct val="100000"/>
                </a:lnSpc>
                <a:spcBef>
                  <a:spcPts val="1200"/>
                </a:spcBef>
                <a:spcAft>
                  <a:spcPts val="1200"/>
                </a:spcAft>
                <a:buNone/>
              </a:pPr>
              <a:r>
                <a:t/>
              </a:r>
              <a:endParaRPr sz="1100">
                <a:solidFill>
                  <a:schemeClr val="lt1"/>
                </a:solidFill>
                <a:latin typeface="Open Sans"/>
                <a:ea typeface="Open Sans"/>
                <a:cs typeface="Open Sans"/>
                <a:sym typeface="Open Sans"/>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Interviews</a:t>
            </a:r>
            <a:endParaRPr b="0" sz="2700">
              <a:solidFill>
                <a:srgbClr val="1155CC"/>
              </a:solidFill>
            </a:endParaRPr>
          </a:p>
        </p:txBody>
      </p:sp>
      <p:sp>
        <p:nvSpPr>
          <p:cNvPr id="674" name="Google Shape;674;p74"/>
          <p:cNvSpPr txBox="1"/>
          <p:nvPr>
            <p:ph idx="1" type="body"/>
          </p:nvPr>
        </p:nvSpPr>
        <p:spPr>
          <a:xfrm>
            <a:off x="391550" y="1266325"/>
            <a:ext cx="8264100" cy="571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rgbClr val="212529"/>
              </a:buClr>
              <a:buSzPts val="1500"/>
              <a:buChar char="-"/>
            </a:pPr>
            <a:r>
              <a:rPr lang="en-GB" sz="1500">
                <a:solidFill>
                  <a:srgbClr val="212529"/>
                </a:solidFill>
                <a:highlight>
                  <a:srgbClr val="FFFFFF"/>
                </a:highlight>
              </a:rPr>
              <a:t>Asks a set of questions by </a:t>
            </a:r>
            <a:r>
              <a:rPr b="1" lang="en-GB" sz="1500">
                <a:solidFill>
                  <a:srgbClr val="212529"/>
                </a:solidFill>
                <a:highlight>
                  <a:srgbClr val="FFFFFF"/>
                </a:highlight>
              </a:rPr>
              <a:t>phone or in person </a:t>
            </a:r>
            <a:r>
              <a:rPr lang="en-GB" sz="1500">
                <a:solidFill>
                  <a:srgbClr val="212529"/>
                </a:solidFill>
                <a:highlight>
                  <a:srgbClr val="FFFFFF"/>
                </a:highlight>
              </a:rPr>
              <a:t>and </a:t>
            </a:r>
            <a:r>
              <a:rPr b="1" lang="en-GB" sz="1500">
                <a:solidFill>
                  <a:srgbClr val="212529"/>
                </a:solidFill>
                <a:highlight>
                  <a:srgbClr val="FFFFFF"/>
                </a:highlight>
              </a:rPr>
              <a:t>records the responses</a:t>
            </a:r>
            <a:r>
              <a:rPr lang="en-GB" sz="1500">
                <a:solidFill>
                  <a:srgbClr val="212529"/>
                </a:solidFill>
                <a:highlight>
                  <a:srgbClr val="FFFFFF"/>
                </a:highlight>
              </a:rPr>
              <a:t>. </a:t>
            </a:r>
            <a:endParaRPr sz="1500">
              <a:solidFill>
                <a:srgbClr val="212529"/>
              </a:solidFill>
              <a:highlight>
                <a:srgbClr val="FFFFFF"/>
              </a:highlight>
            </a:endParaRPr>
          </a:p>
          <a:p>
            <a:pPr indent="-323850" lvl="0" marL="457200" rtl="0" algn="l">
              <a:lnSpc>
                <a:spcPct val="100000"/>
              </a:lnSpc>
              <a:spcBef>
                <a:spcPts val="0"/>
              </a:spcBef>
              <a:spcAft>
                <a:spcPts val="0"/>
              </a:spcAft>
              <a:buClr>
                <a:srgbClr val="212529"/>
              </a:buClr>
              <a:buSzPts val="1500"/>
              <a:buChar char="-"/>
            </a:pPr>
            <a:r>
              <a:rPr lang="en-GB" sz="1500">
                <a:solidFill>
                  <a:srgbClr val="212529"/>
                </a:solidFill>
                <a:highlight>
                  <a:srgbClr val="FFFFFF"/>
                </a:highlight>
              </a:rPr>
              <a:t>Oral interviews are a useful method for </a:t>
            </a:r>
            <a:r>
              <a:rPr b="1" lang="en-GB" sz="1500">
                <a:solidFill>
                  <a:srgbClr val="212529"/>
                </a:solidFill>
                <a:highlight>
                  <a:srgbClr val="FFFFFF"/>
                </a:highlight>
              </a:rPr>
              <a:t>smaller sample sizes</a:t>
            </a:r>
            <a:r>
              <a:rPr lang="en-GB" sz="1500">
                <a:solidFill>
                  <a:srgbClr val="212529"/>
                </a:solidFill>
                <a:highlight>
                  <a:srgbClr val="FFFFFF"/>
                </a:highlight>
              </a:rPr>
              <a:t>. </a:t>
            </a:r>
            <a:endParaRPr sz="1500">
              <a:solidFill>
                <a:srgbClr val="212529"/>
              </a:solidFill>
              <a:highlight>
                <a:srgbClr val="FFFFFF"/>
              </a:highlight>
            </a:endParaRPr>
          </a:p>
          <a:p>
            <a:pPr indent="-323850" lvl="0" marL="457200" rtl="0" algn="l">
              <a:lnSpc>
                <a:spcPct val="100000"/>
              </a:lnSpc>
              <a:spcBef>
                <a:spcPts val="0"/>
              </a:spcBef>
              <a:spcAft>
                <a:spcPts val="0"/>
              </a:spcAft>
              <a:buClr>
                <a:srgbClr val="212529"/>
              </a:buClr>
              <a:buSzPts val="1500"/>
              <a:buChar char="-"/>
            </a:pPr>
            <a:r>
              <a:rPr lang="en-GB" sz="1500">
                <a:solidFill>
                  <a:srgbClr val="212529"/>
                </a:solidFill>
                <a:highlight>
                  <a:srgbClr val="FFFFFF"/>
                </a:highlight>
              </a:rPr>
              <a:t>Gather more </a:t>
            </a:r>
            <a:r>
              <a:rPr b="1" lang="en-GB" sz="1500">
                <a:solidFill>
                  <a:srgbClr val="212529"/>
                </a:solidFill>
                <a:highlight>
                  <a:srgbClr val="FFFFFF"/>
                </a:highlight>
              </a:rPr>
              <a:t>in-depth information</a:t>
            </a:r>
            <a:r>
              <a:rPr lang="en-GB" sz="1500">
                <a:solidFill>
                  <a:srgbClr val="212529"/>
                </a:solidFill>
                <a:highlight>
                  <a:srgbClr val="FFFFFF"/>
                </a:highlight>
              </a:rPr>
              <a:t> on people’s opinions and preferences. </a:t>
            </a:r>
            <a:endParaRPr sz="1500">
              <a:solidFill>
                <a:srgbClr val="000000"/>
              </a:solidFill>
            </a:endParaRPr>
          </a:p>
        </p:txBody>
      </p:sp>
      <p:sp>
        <p:nvSpPr>
          <p:cNvPr id="675" name="Google Shape;675;p74"/>
          <p:cNvSpPr txBox="1"/>
          <p:nvPr/>
        </p:nvSpPr>
        <p:spPr>
          <a:xfrm>
            <a:off x="2818750" y="2795250"/>
            <a:ext cx="5896800" cy="16881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0"/>
              </a:spcAft>
              <a:buNone/>
            </a:pPr>
            <a:r>
              <a:rPr b="1" lang="en-GB" sz="1300">
                <a:solidFill>
                  <a:srgbClr val="212529"/>
                </a:solidFill>
                <a:highlight>
                  <a:srgbClr val="FFFFFF"/>
                </a:highlight>
                <a:latin typeface="Open Sans"/>
                <a:ea typeface="Open Sans"/>
                <a:cs typeface="Open Sans"/>
                <a:sym typeface="Open Sans"/>
              </a:rPr>
              <a:t>Advantages</a:t>
            </a:r>
            <a:endParaRPr b="1" sz="1300">
              <a:solidFill>
                <a:srgbClr val="212529"/>
              </a:solidFill>
              <a:highlight>
                <a:srgbClr val="FFFFFF"/>
              </a:highlight>
              <a:latin typeface="Open Sans"/>
              <a:ea typeface="Open Sans"/>
              <a:cs typeface="Open Sans"/>
              <a:sym typeface="Open Sans"/>
            </a:endParaRPr>
          </a:p>
          <a:p>
            <a:pPr indent="-311150" lvl="0" marL="457200" rtl="0" algn="l">
              <a:spcBef>
                <a:spcPts val="80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You have personal contact with respondents, so you know exactly who will be included in the sample in advance.</a:t>
            </a:r>
            <a:endParaRPr sz="1300">
              <a:solidFill>
                <a:srgbClr val="212529"/>
              </a:solidFill>
              <a:highlight>
                <a:srgbClr val="FFFFFF"/>
              </a:highlight>
              <a:latin typeface="Open Sans"/>
              <a:ea typeface="Open Sans"/>
              <a:cs typeface="Open Sans"/>
              <a:sym typeface="Open Sans"/>
            </a:endParaRPr>
          </a:p>
          <a:p>
            <a:pPr indent="-311150" lvl="0" marL="457200" rtl="0" algn="l">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You can clarify questions and ask for follow-up information when necessary.</a:t>
            </a:r>
            <a:endParaRPr sz="1300">
              <a:solidFill>
                <a:srgbClr val="212529"/>
              </a:solidFill>
              <a:highlight>
                <a:srgbClr val="FFFFFF"/>
              </a:highlight>
              <a:latin typeface="Open Sans"/>
              <a:ea typeface="Open Sans"/>
              <a:cs typeface="Open Sans"/>
              <a:sym typeface="Open Sans"/>
            </a:endParaRPr>
          </a:p>
          <a:p>
            <a:pPr indent="-311150" lvl="0" marL="457200" rtl="0" algn="l">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The lack of anonymity may cause respondents to answer less honestly, and there is more risk of researcher bias.</a:t>
            </a:r>
            <a:endParaRPr sz="1300">
              <a:latin typeface="Open Sans"/>
              <a:ea typeface="Open Sans"/>
              <a:cs typeface="Open Sans"/>
              <a:sym typeface="Open Sans"/>
            </a:endParaRPr>
          </a:p>
        </p:txBody>
      </p:sp>
      <p:pic>
        <p:nvPicPr>
          <p:cNvPr id="676" name="Google Shape;676;p74"/>
          <p:cNvPicPr preferRelativeResize="0"/>
          <p:nvPr/>
        </p:nvPicPr>
        <p:blipFill rotWithShape="1">
          <a:blip r:embed="rId3">
            <a:alphaModFix/>
          </a:blip>
          <a:srcRect b="22102" l="22406" r="31791" t="29459"/>
          <a:stretch/>
        </p:blipFill>
        <p:spPr>
          <a:xfrm>
            <a:off x="1162250" y="3134175"/>
            <a:ext cx="1187849" cy="1256226"/>
          </a:xfrm>
          <a:prstGeom prst="rect">
            <a:avLst/>
          </a:prstGeom>
          <a:noFill/>
          <a:ln>
            <a:noFill/>
          </a:ln>
        </p:spPr>
      </p:pic>
      <p:sp>
        <p:nvSpPr>
          <p:cNvPr id="677" name="Google Shape;677;p74"/>
          <p:cNvSpPr txBox="1"/>
          <p:nvPr/>
        </p:nvSpPr>
        <p:spPr>
          <a:xfrm>
            <a:off x="1442850" y="3554550"/>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75"/>
          <p:cNvSpPr txBox="1"/>
          <p:nvPr>
            <p:ph type="title"/>
          </p:nvPr>
        </p:nvSpPr>
        <p:spPr>
          <a:xfrm>
            <a:off x="773825" y="4197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Focus Group Interviews</a:t>
            </a:r>
            <a:endParaRPr/>
          </a:p>
        </p:txBody>
      </p:sp>
      <p:sp>
        <p:nvSpPr>
          <p:cNvPr id="683" name="Google Shape;683;p75"/>
          <p:cNvSpPr txBox="1"/>
          <p:nvPr/>
        </p:nvSpPr>
        <p:spPr>
          <a:xfrm>
            <a:off x="412150" y="1394250"/>
            <a:ext cx="6745800" cy="25551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0"/>
              </a:spcBef>
              <a:spcAft>
                <a:spcPts val="0"/>
              </a:spcAft>
              <a:buClr>
                <a:srgbClr val="212529"/>
              </a:buClr>
              <a:buSzPts val="1400"/>
              <a:buFont typeface="Open Sans"/>
              <a:buChar char="-"/>
            </a:pPr>
            <a:r>
              <a:rPr lang="en-GB">
                <a:solidFill>
                  <a:srgbClr val="212529"/>
                </a:solidFill>
                <a:highlight>
                  <a:srgbClr val="FFFFFF"/>
                </a:highlight>
                <a:latin typeface="Open Sans"/>
                <a:ea typeface="Open Sans"/>
                <a:cs typeface="Open Sans"/>
                <a:sym typeface="Open Sans"/>
              </a:rPr>
              <a:t>A </a:t>
            </a:r>
            <a:r>
              <a:rPr lang="en-GB">
                <a:solidFill>
                  <a:srgbClr val="212529"/>
                </a:solidFill>
                <a:highlight>
                  <a:srgbClr val="FFFFFF"/>
                </a:highlight>
                <a:latin typeface="Open Sans"/>
                <a:ea typeface="Open Sans"/>
                <a:cs typeface="Open Sans"/>
                <a:sym typeface="Open Sans"/>
              </a:rPr>
              <a:t>small group of people to answer questions in a moderated setting. </a:t>
            </a:r>
            <a:endParaRPr>
              <a:solidFill>
                <a:srgbClr val="212529"/>
              </a:solidFill>
              <a:highlight>
                <a:srgbClr val="FFFFFF"/>
              </a:highlight>
              <a:latin typeface="Open Sans"/>
              <a:ea typeface="Open Sans"/>
              <a:cs typeface="Open Sans"/>
              <a:sym typeface="Open Sans"/>
            </a:endParaRPr>
          </a:p>
          <a:p>
            <a:pPr indent="-317500" lvl="0" marL="457200" rtl="0" algn="l">
              <a:lnSpc>
                <a:spcPct val="200000"/>
              </a:lnSpc>
              <a:spcBef>
                <a:spcPts val="0"/>
              </a:spcBef>
              <a:spcAft>
                <a:spcPts val="0"/>
              </a:spcAft>
              <a:buClr>
                <a:srgbClr val="212529"/>
              </a:buClr>
              <a:buSzPts val="1400"/>
              <a:buFont typeface="Open Sans"/>
              <a:buChar char="-"/>
            </a:pPr>
            <a:r>
              <a:rPr lang="en-GB">
                <a:solidFill>
                  <a:srgbClr val="212529"/>
                </a:solidFill>
                <a:highlight>
                  <a:srgbClr val="FFFFFF"/>
                </a:highlight>
                <a:latin typeface="Open Sans"/>
                <a:ea typeface="Open Sans"/>
                <a:cs typeface="Open Sans"/>
                <a:sym typeface="Open Sans"/>
              </a:rPr>
              <a:t>Chosen due to predefined demographic traits</a:t>
            </a:r>
            <a:endParaRPr>
              <a:solidFill>
                <a:srgbClr val="212529"/>
              </a:solidFill>
              <a:highlight>
                <a:srgbClr val="FFFFFF"/>
              </a:highlight>
              <a:latin typeface="Open Sans"/>
              <a:ea typeface="Open Sans"/>
              <a:cs typeface="Open Sans"/>
              <a:sym typeface="Open Sans"/>
            </a:endParaRPr>
          </a:p>
          <a:p>
            <a:pPr indent="-317500" lvl="0" marL="457200" rtl="0" algn="l">
              <a:lnSpc>
                <a:spcPct val="200000"/>
              </a:lnSpc>
              <a:spcBef>
                <a:spcPts val="0"/>
              </a:spcBef>
              <a:spcAft>
                <a:spcPts val="0"/>
              </a:spcAft>
              <a:buClr>
                <a:srgbClr val="212529"/>
              </a:buClr>
              <a:buSzPts val="1400"/>
              <a:buFont typeface="Open Sans"/>
              <a:buChar char="-"/>
            </a:pPr>
            <a:r>
              <a:rPr lang="en-GB">
                <a:solidFill>
                  <a:srgbClr val="212529"/>
                </a:solidFill>
                <a:highlight>
                  <a:srgbClr val="FFFFFF"/>
                </a:highlight>
                <a:latin typeface="Open Sans"/>
                <a:ea typeface="Open Sans"/>
                <a:cs typeface="Open Sans"/>
                <a:sym typeface="Open Sans"/>
              </a:rPr>
              <a:t>Questions are designed to shed light on a topic of interest. </a:t>
            </a:r>
            <a:endParaRPr>
              <a:solidFill>
                <a:srgbClr val="212529"/>
              </a:solidFill>
              <a:highlight>
                <a:srgbClr val="FFFFFF"/>
              </a:highlight>
              <a:latin typeface="Open Sans"/>
              <a:ea typeface="Open Sans"/>
              <a:cs typeface="Open Sans"/>
              <a:sym typeface="Open Sans"/>
            </a:endParaRPr>
          </a:p>
          <a:p>
            <a:pPr indent="-317500" lvl="0" marL="457200" marR="0" rtl="0" algn="l">
              <a:lnSpc>
                <a:spcPct val="200000"/>
              </a:lnSpc>
              <a:spcBef>
                <a:spcPts val="0"/>
              </a:spcBef>
              <a:spcAft>
                <a:spcPts val="0"/>
              </a:spcAft>
              <a:buClr>
                <a:srgbClr val="212529"/>
              </a:buClr>
              <a:buSzPts val="1400"/>
              <a:buFont typeface="Open Sans"/>
              <a:buChar char="-"/>
            </a:pPr>
            <a:r>
              <a:rPr lang="en-GB">
                <a:solidFill>
                  <a:srgbClr val="212529"/>
                </a:solidFill>
                <a:highlight>
                  <a:srgbClr val="FFFFFF"/>
                </a:highlight>
                <a:latin typeface="Open Sans"/>
                <a:ea typeface="Open Sans"/>
                <a:cs typeface="Open Sans"/>
                <a:sym typeface="Open Sans"/>
              </a:rPr>
              <a:t>Type of qualitative research</a:t>
            </a:r>
            <a:endParaRPr>
              <a:solidFill>
                <a:srgbClr val="212529"/>
              </a:solidFill>
              <a:highlight>
                <a:srgbClr val="FFFFFF"/>
              </a:highlight>
              <a:latin typeface="Open Sans"/>
              <a:ea typeface="Open Sans"/>
              <a:cs typeface="Open Sans"/>
              <a:sym typeface="Open Sans"/>
            </a:endParaRPr>
          </a:p>
          <a:p>
            <a:pPr indent="-317500" lvl="0" marL="457200" rtl="0" algn="l">
              <a:lnSpc>
                <a:spcPct val="200000"/>
              </a:lnSpc>
              <a:spcBef>
                <a:spcPts val="0"/>
              </a:spcBef>
              <a:spcAft>
                <a:spcPts val="0"/>
              </a:spcAft>
              <a:buClr>
                <a:srgbClr val="212529"/>
              </a:buClr>
              <a:buSzPts val="1400"/>
              <a:buFont typeface="Open Sans"/>
              <a:buChar char="-"/>
            </a:pPr>
            <a:r>
              <a:rPr lang="en-GB">
                <a:solidFill>
                  <a:srgbClr val="212529"/>
                </a:solidFill>
                <a:highlight>
                  <a:srgbClr val="FFFFFF"/>
                </a:highlight>
                <a:latin typeface="Open Sans"/>
                <a:ea typeface="Open Sans"/>
                <a:cs typeface="Open Sans"/>
                <a:sym typeface="Open Sans"/>
              </a:rPr>
              <a:t>Natural feedback than individual interviews</a:t>
            </a:r>
            <a:endParaRPr>
              <a:solidFill>
                <a:srgbClr val="212529"/>
              </a:solidFill>
              <a:highlight>
                <a:srgbClr val="FFFFFF"/>
              </a:highlight>
              <a:latin typeface="Open Sans"/>
              <a:ea typeface="Open Sans"/>
              <a:cs typeface="Open Sans"/>
              <a:sym typeface="Open Sans"/>
            </a:endParaRPr>
          </a:p>
          <a:p>
            <a:pPr indent="-317500" lvl="0" marL="457200" rtl="0" algn="l">
              <a:lnSpc>
                <a:spcPct val="200000"/>
              </a:lnSpc>
              <a:spcBef>
                <a:spcPts val="0"/>
              </a:spcBef>
              <a:spcAft>
                <a:spcPts val="0"/>
              </a:spcAft>
              <a:buClr>
                <a:srgbClr val="212529"/>
              </a:buClr>
              <a:buSzPts val="1400"/>
              <a:buFont typeface="Open Sans"/>
              <a:buChar char="-"/>
            </a:pPr>
            <a:r>
              <a:rPr lang="en-GB">
                <a:solidFill>
                  <a:srgbClr val="212529"/>
                </a:solidFill>
                <a:highlight>
                  <a:srgbClr val="FFFFFF"/>
                </a:highlight>
                <a:latin typeface="Open Sans"/>
                <a:ea typeface="Open Sans"/>
                <a:cs typeface="Open Sans"/>
                <a:sym typeface="Open Sans"/>
              </a:rPr>
              <a:t>Easier to organize than experiments or large-scale surveys.</a:t>
            </a:r>
            <a:endParaRPr>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76"/>
          <p:cNvSpPr txBox="1"/>
          <p:nvPr>
            <p:ph idx="1" type="body"/>
          </p:nvPr>
        </p:nvSpPr>
        <p:spPr>
          <a:xfrm>
            <a:off x="311700" y="663025"/>
            <a:ext cx="6569700" cy="37773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GB" sz="1600">
                <a:solidFill>
                  <a:schemeClr val="accent1"/>
                </a:solidFill>
                <a:highlight>
                  <a:schemeClr val="lt1"/>
                </a:highlight>
              </a:rPr>
              <a:t>A focus group may be a good choice for you if:</a:t>
            </a:r>
            <a:endParaRPr b="1" sz="1600">
              <a:solidFill>
                <a:schemeClr val="accent1"/>
              </a:solidFill>
              <a:highlight>
                <a:schemeClr val="lt1"/>
              </a:highlight>
            </a:endParaRPr>
          </a:p>
          <a:p>
            <a:pPr indent="-317500" lvl="0" marL="457200" rtl="0" algn="l">
              <a:lnSpc>
                <a:spcPct val="150000"/>
              </a:lnSpc>
              <a:spcBef>
                <a:spcPts val="1200"/>
              </a:spcBef>
              <a:spcAft>
                <a:spcPts val="0"/>
              </a:spcAft>
              <a:buClr>
                <a:srgbClr val="212529"/>
              </a:buClr>
              <a:buSzPts val="1400"/>
              <a:buFont typeface="Open Sans Medium"/>
              <a:buChar char="●"/>
            </a:pPr>
            <a:r>
              <a:rPr lang="en-GB" sz="1400">
                <a:solidFill>
                  <a:srgbClr val="212529"/>
                </a:solidFill>
                <a:highlight>
                  <a:schemeClr val="lt1"/>
                </a:highlight>
                <a:latin typeface="Open Sans Medium"/>
                <a:ea typeface="Open Sans Medium"/>
                <a:cs typeface="Open Sans Medium"/>
                <a:sym typeface="Open Sans Medium"/>
              </a:rPr>
              <a:t>You’re interested in real-time, unfiltered responses on a given topic or in the dynamics of a discussion between participants</a:t>
            </a:r>
            <a:endParaRPr sz="1400">
              <a:solidFill>
                <a:srgbClr val="212529"/>
              </a:solidFill>
              <a:highlight>
                <a:schemeClr val="lt1"/>
              </a:highlight>
              <a:latin typeface="Open Sans Medium"/>
              <a:ea typeface="Open Sans Medium"/>
              <a:cs typeface="Open Sans Medium"/>
              <a:sym typeface="Open Sans Medium"/>
            </a:endParaRPr>
          </a:p>
          <a:p>
            <a:pPr indent="-317500" lvl="0" marL="457200" rtl="0" algn="l">
              <a:lnSpc>
                <a:spcPct val="150000"/>
              </a:lnSpc>
              <a:spcBef>
                <a:spcPts val="0"/>
              </a:spcBef>
              <a:spcAft>
                <a:spcPts val="0"/>
              </a:spcAft>
              <a:buClr>
                <a:srgbClr val="212529"/>
              </a:buClr>
              <a:buSzPts val="1400"/>
              <a:buFont typeface="Open Sans Medium"/>
              <a:buChar char="●"/>
            </a:pPr>
            <a:r>
              <a:rPr lang="en-GB" sz="1400">
                <a:solidFill>
                  <a:srgbClr val="212529"/>
                </a:solidFill>
                <a:highlight>
                  <a:schemeClr val="lt1"/>
                </a:highlight>
                <a:latin typeface="Open Sans Medium"/>
                <a:ea typeface="Open Sans Medium"/>
                <a:cs typeface="Open Sans Medium"/>
                <a:sym typeface="Open Sans Medium"/>
              </a:rPr>
              <a:t>Your questions are rooted in feelings or perceptions, and cannot easily be answered with “yes” or “no”</a:t>
            </a:r>
            <a:endParaRPr sz="1400">
              <a:solidFill>
                <a:srgbClr val="212529"/>
              </a:solidFill>
              <a:highlight>
                <a:schemeClr val="lt1"/>
              </a:highlight>
              <a:latin typeface="Open Sans Medium"/>
              <a:ea typeface="Open Sans Medium"/>
              <a:cs typeface="Open Sans Medium"/>
              <a:sym typeface="Open Sans Medium"/>
            </a:endParaRPr>
          </a:p>
          <a:p>
            <a:pPr indent="-317500" lvl="0" marL="457200" rtl="0" algn="l">
              <a:lnSpc>
                <a:spcPct val="150000"/>
              </a:lnSpc>
              <a:spcBef>
                <a:spcPts val="0"/>
              </a:spcBef>
              <a:spcAft>
                <a:spcPts val="0"/>
              </a:spcAft>
              <a:buClr>
                <a:srgbClr val="212529"/>
              </a:buClr>
              <a:buSzPts val="1400"/>
              <a:buFont typeface="Open Sans Medium"/>
              <a:buChar char="●"/>
            </a:pPr>
            <a:r>
              <a:rPr lang="en-GB" sz="1400">
                <a:solidFill>
                  <a:srgbClr val="212529"/>
                </a:solidFill>
                <a:highlight>
                  <a:schemeClr val="lt1"/>
                </a:highlight>
                <a:latin typeface="Open Sans Medium"/>
                <a:ea typeface="Open Sans Medium"/>
                <a:cs typeface="Open Sans Medium"/>
                <a:sym typeface="Open Sans Medium"/>
              </a:rPr>
              <a:t>You’re confident that a relatively small number of responses will answer your question</a:t>
            </a:r>
            <a:endParaRPr sz="1400">
              <a:solidFill>
                <a:srgbClr val="212529"/>
              </a:solidFill>
              <a:highlight>
                <a:schemeClr val="lt1"/>
              </a:highlight>
              <a:latin typeface="Open Sans Medium"/>
              <a:ea typeface="Open Sans Medium"/>
              <a:cs typeface="Open Sans Medium"/>
              <a:sym typeface="Open Sans Medium"/>
            </a:endParaRPr>
          </a:p>
          <a:p>
            <a:pPr indent="-317500" lvl="0" marL="457200" rtl="0" algn="l">
              <a:lnSpc>
                <a:spcPct val="150000"/>
              </a:lnSpc>
              <a:spcBef>
                <a:spcPts val="0"/>
              </a:spcBef>
              <a:spcAft>
                <a:spcPts val="0"/>
              </a:spcAft>
              <a:buClr>
                <a:srgbClr val="212529"/>
              </a:buClr>
              <a:buSzPts val="1400"/>
              <a:buFont typeface="Open Sans Medium"/>
              <a:buChar char="●"/>
            </a:pPr>
            <a:r>
              <a:rPr lang="en-GB" sz="1400">
                <a:solidFill>
                  <a:srgbClr val="212529"/>
                </a:solidFill>
                <a:highlight>
                  <a:schemeClr val="lt1"/>
                </a:highlight>
                <a:latin typeface="Open Sans Medium"/>
                <a:ea typeface="Open Sans Medium"/>
                <a:cs typeface="Open Sans Medium"/>
                <a:sym typeface="Open Sans Medium"/>
              </a:rPr>
              <a:t>You’re seeking directional information that will help you uncover hidden issues</a:t>
            </a:r>
            <a:endParaRPr sz="2000"/>
          </a:p>
        </p:txBody>
      </p:sp>
      <p:pic>
        <p:nvPicPr>
          <p:cNvPr id="689" name="Google Shape;689;p76"/>
          <p:cNvPicPr preferRelativeResize="0"/>
          <p:nvPr/>
        </p:nvPicPr>
        <p:blipFill>
          <a:blip r:embed="rId3">
            <a:alphaModFix/>
          </a:blip>
          <a:stretch>
            <a:fillRect/>
          </a:stretch>
        </p:blipFill>
        <p:spPr>
          <a:xfrm>
            <a:off x="7008500" y="2661075"/>
            <a:ext cx="1700600" cy="17006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7"/>
          <p:cNvSpPr txBox="1"/>
          <p:nvPr>
            <p:ph type="title"/>
          </p:nvPr>
        </p:nvSpPr>
        <p:spPr>
          <a:xfrm>
            <a:off x="311700" y="3796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Key Informant Interviews</a:t>
            </a:r>
            <a:endParaRPr/>
          </a:p>
        </p:txBody>
      </p:sp>
      <p:sp>
        <p:nvSpPr>
          <p:cNvPr id="695" name="Google Shape;695;p77"/>
          <p:cNvSpPr txBox="1"/>
          <p:nvPr/>
        </p:nvSpPr>
        <p:spPr>
          <a:xfrm>
            <a:off x="451275" y="1231375"/>
            <a:ext cx="7325400" cy="2262600"/>
          </a:xfrm>
          <a:prstGeom prst="rect">
            <a:avLst/>
          </a:prstGeom>
          <a:noFill/>
          <a:ln>
            <a:noFill/>
          </a:ln>
        </p:spPr>
        <p:txBody>
          <a:bodyPr anchorCtr="0" anchor="t" bIns="91425" lIns="91425" spcFirstLastPara="1" rIns="91425" wrap="square" tIns="91425">
            <a:spAutoFit/>
          </a:bodyPr>
          <a:lstStyle/>
          <a:p>
            <a:pPr indent="-323850" lvl="0" marL="457200" rtl="0" algn="l">
              <a:lnSpc>
                <a:spcPct val="200000"/>
              </a:lnSpc>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Qualitative in-depth interviews with people who know what is going on in the community. </a:t>
            </a:r>
            <a:endParaRPr sz="1500">
              <a:solidFill>
                <a:srgbClr val="212529"/>
              </a:solidFill>
              <a:highlight>
                <a:srgbClr val="FFFFFF"/>
              </a:highlight>
              <a:latin typeface="Open Sans"/>
              <a:ea typeface="Open Sans"/>
              <a:cs typeface="Open Sans"/>
              <a:sym typeface="Open Sans"/>
            </a:endParaRPr>
          </a:p>
          <a:p>
            <a:pPr indent="-323850" lvl="0" marL="457200" rtl="0" algn="l">
              <a:lnSpc>
                <a:spcPct val="200000"/>
              </a:lnSpc>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The purpose is to  collect information from a wide range of people</a:t>
            </a:r>
            <a:endParaRPr sz="1500">
              <a:solidFill>
                <a:srgbClr val="212529"/>
              </a:solidFill>
              <a:highlight>
                <a:srgbClr val="FFFFFF"/>
              </a:highlight>
              <a:latin typeface="Open Sans"/>
              <a:ea typeface="Open Sans"/>
              <a:cs typeface="Open Sans"/>
              <a:sym typeface="Open Sans"/>
            </a:endParaRPr>
          </a:p>
          <a:p>
            <a:pPr indent="-323850" lvl="0" marL="457200" rtl="0" algn="l">
              <a:lnSpc>
                <a:spcPct val="200000"/>
              </a:lnSpc>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Community leaders, professionals, or residents</a:t>
            </a:r>
            <a:endParaRPr sz="1500">
              <a:solidFill>
                <a:srgbClr val="212529"/>
              </a:solidFill>
              <a:highlight>
                <a:srgbClr val="FFFFFF"/>
              </a:highlight>
              <a:latin typeface="Open Sans"/>
              <a:ea typeface="Open Sans"/>
              <a:cs typeface="Open Sans"/>
              <a:sym typeface="Open Sans"/>
            </a:endParaRPr>
          </a:p>
          <a:p>
            <a:pPr indent="-323850" lvl="0" marL="457200" rtl="0" algn="l">
              <a:lnSpc>
                <a:spcPct val="200000"/>
              </a:lnSpc>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Who have first hand knowledge about the community or issue</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78"/>
          <p:cNvSpPr txBox="1"/>
          <p:nvPr>
            <p:ph idx="1" type="body"/>
          </p:nvPr>
        </p:nvSpPr>
        <p:spPr>
          <a:xfrm>
            <a:off x="311700" y="221000"/>
            <a:ext cx="8520600" cy="4347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GB" sz="1500">
                <a:solidFill>
                  <a:schemeClr val="accent1"/>
                </a:solidFill>
                <a:highlight>
                  <a:srgbClr val="FFFFFF"/>
                </a:highlight>
              </a:rPr>
              <a:t>Like questionnaires, interviews can be used to collect quantitative data: </a:t>
            </a:r>
            <a:endParaRPr b="1" sz="1500">
              <a:solidFill>
                <a:schemeClr val="accent1"/>
              </a:solidFill>
              <a:highlight>
                <a:srgbClr val="FFFFFF"/>
              </a:highlight>
            </a:endParaRPr>
          </a:p>
          <a:p>
            <a:pPr indent="0" lvl="0" marL="0" rtl="0" algn="l">
              <a:lnSpc>
                <a:spcPct val="100000"/>
              </a:lnSpc>
              <a:spcBef>
                <a:spcPts val="1200"/>
              </a:spcBef>
              <a:spcAft>
                <a:spcPts val="0"/>
              </a:spcAft>
              <a:buNone/>
            </a:pPr>
            <a:r>
              <a:t/>
            </a:r>
            <a:endParaRPr b="1" sz="1500">
              <a:solidFill>
                <a:schemeClr val="accent1"/>
              </a:solidFill>
              <a:highlight>
                <a:srgbClr val="FFFFFF"/>
              </a:highlight>
            </a:endParaRPr>
          </a:p>
          <a:p>
            <a:pPr indent="0" lvl="0" marL="0" rtl="0" algn="l">
              <a:lnSpc>
                <a:spcPct val="200000"/>
              </a:lnSpc>
              <a:spcBef>
                <a:spcPts val="1200"/>
              </a:spcBef>
              <a:spcAft>
                <a:spcPts val="0"/>
              </a:spcAft>
              <a:buNone/>
            </a:pPr>
            <a:r>
              <a:rPr lang="en-GB" sz="1300">
                <a:solidFill>
                  <a:srgbClr val="212529"/>
                </a:solidFill>
                <a:highlight>
                  <a:srgbClr val="FFFFFF"/>
                </a:highlight>
              </a:rPr>
              <a:t>-The researcher records each response as a category or rating and statistically analyzes the results. </a:t>
            </a:r>
            <a:endParaRPr sz="1300">
              <a:solidFill>
                <a:srgbClr val="212529"/>
              </a:solidFill>
              <a:highlight>
                <a:srgbClr val="FFFFFF"/>
              </a:highlight>
            </a:endParaRPr>
          </a:p>
          <a:p>
            <a:pPr indent="0" lvl="0" marL="0" rtl="0" algn="l">
              <a:lnSpc>
                <a:spcPct val="200000"/>
              </a:lnSpc>
              <a:spcBef>
                <a:spcPts val="1200"/>
              </a:spcBef>
              <a:spcAft>
                <a:spcPts val="0"/>
              </a:spcAft>
              <a:buNone/>
            </a:pPr>
            <a:r>
              <a:rPr lang="en-GB" sz="1300">
                <a:solidFill>
                  <a:srgbClr val="212529"/>
                </a:solidFill>
                <a:highlight>
                  <a:srgbClr val="FFFFFF"/>
                </a:highlight>
              </a:rPr>
              <a:t>-But they are more commonly used to collect qualitative data: the interviewees’ full responses are transcribed and </a:t>
            </a:r>
            <a:r>
              <a:rPr lang="en-GB" sz="1300">
                <a:solidFill>
                  <a:srgbClr val="212529"/>
                </a:solidFill>
                <a:highlight>
                  <a:schemeClr val="lt1"/>
                </a:highlight>
              </a:rPr>
              <a:t>analyzed individually to gain a richer understanding of their opinions and feelings.</a:t>
            </a:r>
            <a:endParaRPr sz="2400"/>
          </a:p>
          <a:p>
            <a:pPr indent="0" lvl="0" marL="457200" rtl="0" algn="l">
              <a:lnSpc>
                <a:spcPct val="100000"/>
              </a:lnSpc>
              <a:spcBef>
                <a:spcPts val="1200"/>
              </a:spcBef>
              <a:spcAft>
                <a:spcPts val="0"/>
              </a:spcAft>
              <a:buNone/>
            </a:pPr>
            <a:r>
              <a:t/>
            </a:r>
            <a:endParaRPr sz="1300">
              <a:solidFill>
                <a:srgbClr val="212529"/>
              </a:solidFill>
              <a:highlight>
                <a:srgbClr val="FFFFFF"/>
              </a:highlight>
            </a:endParaRPr>
          </a:p>
          <a:p>
            <a:pPr indent="0" lvl="0" marL="457200" rtl="0" algn="l">
              <a:lnSpc>
                <a:spcPct val="100000"/>
              </a:lnSpc>
              <a:spcBef>
                <a:spcPts val="1200"/>
              </a:spcBef>
              <a:spcAft>
                <a:spcPts val="0"/>
              </a:spcAft>
              <a:buNone/>
            </a:pPr>
            <a:r>
              <a:t/>
            </a:r>
            <a:endParaRPr sz="1300">
              <a:solidFill>
                <a:srgbClr val="212529"/>
              </a:solidFill>
              <a:highlight>
                <a:srgbClr val="FFFFFF"/>
              </a:highlight>
            </a:endParaRPr>
          </a:p>
          <a:p>
            <a:pPr indent="0" lvl="0" marL="0" rtl="0" algn="l">
              <a:lnSpc>
                <a:spcPct val="100000"/>
              </a:lnSpc>
              <a:spcBef>
                <a:spcPts val="1200"/>
              </a:spcBef>
              <a:spcAft>
                <a:spcPts val="1200"/>
              </a:spcAft>
              <a:buNone/>
            </a:pPr>
            <a:r>
              <a:rPr lang="en-GB" sz="1300">
                <a:solidFill>
                  <a:srgbClr val="212529"/>
                </a:solidFill>
                <a:highlight>
                  <a:srgbClr val="FFFFFF"/>
                </a:highlight>
              </a:rPr>
              <a:t>(Transcribing is converting speech to text word for word, a common practice when conducting interviews) </a:t>
            </a:r>
            <a:endParaRPr sz="24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79"/>
          <p:cNvSpPr txBox="1"/>
          <p:nvPr>
            <p:ph type="title"/>
          </p:nvPr>
        </p:nvSpPr>
        <p:spPr>
          <a:xfrm>
            <a:off x="311700" y="5683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Data Collection</a:t>
            </a:r>
            <a:endParaRPr/>
          </a:p>
        </p:txBody>
      </p:sp>
      <p:sp>
        <p:nvSpPr>
          <p:cNvPr id="706" name="Google Shape;706;p79"/>
          <p:cNvSpPr txBox="1"/>
          <p:nvPr/>
        </p:nvSpPr>
        <p:spPr>
          <a:xfrm>
            <a:off x="451275" y="1231375"/>
            <a:ext cx="7325400" cy="1934400"/>
          </a:xfrm>
          <a:prstGeom prst="rect">
            <a:avLst/>
          </a:prstGeom>
          <a:noFill/>
          <a:ln>
            <a:noFill/>
          </a:ln>
        </p:spPr>
        <p:txBody>
          <a:bodyPr anchorCtr="0" anchor="t" bIns="91425" lIns="91425" spcFirstLastPara="1" rIns="91425" wrap="square" tIns="91425">
            <a:spAutoFit/>
          </a:bodyPr>
          <a:lstStyle/>
          <a:p>
            <a:pPr indent="-323850" lvl="0" marL="457200" rtl="0" algn="l">
              <a:lnSpc>
                <a:spcPct val="120000"/>
              </a:lnSpc>
              <a:spcBef>
                <a:spcPts val="0"/>
              </a:spcBef>
              <a:spcAft>
                <a:spcPts val="0"/>
              </a:spcAft>
              <a:buSzPts val="1500"/>
              <a:buFont typeface="Open Sans"/>
              <a:buChar char="-"/>
            </a:pPr>
            <a:r>
              <a:rPr lang="en-GB" sz="1500">
                <a:highlight>
                  <a:srgbClr val="FFFFFF"/>
                </a:highlight>
                <a:latin typeface="Open Sans"/>
                <a:ea typeface="Open Sans"/>
                <a:cs typeface="Open Sans"/>
                <a:sym typeface="Open Sans"/>
              </a:rPr>
              <a:t> There are different ways in which we can collect data. </a:t>
            </a:r>
            <a:endParaRPr sz="1500">
              <a:highlight>
                <a:srgbClr val="FFFFFF"/>
              </a:highlight>
              <a:latin typeface="Open Sans"/>
              <a:ea typeface="Open Sans"/>
              <a:cs typeface="Open Sans"/>
              <a:sym typeface="Open Sans"/>
            </a:endParaRPr>
          </a:p>
          <a:p>
            <a:pPr indent="0" lvl="0" marL="0" rtl="0" algn="l">
              <a:lnSpc>
                <a:spcPct val="120000"/>
              </a:lnSpc>
              <a:spcBef>
                <a:spcPts val="1600"/>
              </a:spcBef>
              <a:spcAft>
                <a:spcPts val="0"/>
              </a:spcAft>
              <a:buNone/>
            </a:pPr>
            <a:r>
              <a:rPr lang="en-GB" sz="1500">
                <a:highlight>
                  <a:srgbClr val="FFFFFF"/>
                </a:highlight>
                <a:latin typeface="Open Sans"/>
                <a:ea typeface="Open Sans"/>
                <a:cs typeface="Open Sans"/>
                <a:sym typeface="Open Sans"/>
              </a:rPr>
              <a:t>For eg record interviews on a phone</a:t>
            </a:r>
            <a:endParaRPr sz="1500">
              <a:highlight>
                <a:srgbClr val="FFFFFF"/>
              </a:highlight>
              <a:latin typeface="Open Sans"/>
              <a:ea typeface="Open Sans"/>
              <a:cs typeface="Open Sans"/>
              <a:sym typeface="Open Sans"/>
            </a:endParaRPr>
          </a:p>
          <a:p>
            <a:pPr indent="-323850" lvl="0" marL="457200" rtl="0" algn="l">
              <a:lnSpc>
                <a:spcPct val="120000"/>
              </a:lnSpc>
              <a:spcBef>
                <a:spcPts val="1600"/>
              </a:spcBef>
              <a:spcAft>
                <a:spcPts val="0"/>
              </a:spcAft>
              <a:buSzPts val="1500"/>
              <a:buFont typeface="Open Sans"/>
              <a:buChar char="-"/>
            </a:pPr>
            <a:r>
              <a:rPr lang="en-GB" sz="1500">
                <a:highlight>
                  <a:srgbClr val="FFFFFF"/>
                </a:highlight>
                <a:latin typeface="Open Sans"/>
                <a:ea typeface="Open Sans"/>
                <a:cs typeface="Open Sans"/>
                <a:sym typeface="Open Sans"/>
              </a:rPr>
              <a:t> Similarly think of all the different ways in which you can collect data for all the types of survey.</a:t>
            </a:r>
            <a:endParaRPr sz="1500">
              <a:highlight>
                <a:srgbClr val="FFFFFF"/>
              </a:highlight>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highlight>
                  <a:srgbClr val="FFFFFF"/>
                </a:highlight>
                <a:latin typeface="Open Sans"/>
                <a:ea typeface="Open Sans"/>
                <a:cs typeface="Open Sans"/>
                <a:sym typeface="Open Sans"/>
              </a:rPr>
              <a:t>5 mins to make an exhaustive list </a:t>
            </a:r>
            <a:endParaRPr sz="1500">
              <a:highlight>
                <a:srgbClr val="FFFFFF"/>
              </a:highlight>
              <a:latin typeface="Open Sans"/>
              <a:ea typeface="Open Sans"/>
              <a:cs typeface="Open Sans"/>
              <a:sym typeface="Open Sans"/>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80"/>
          <p:cNvSpPr txBox="1"/>
          <p:nvPr>
            <p:ph type="title"/>
          </p:nvPr>
        </p:nvSpPr>
        <p:spPr>
          <a:xfrm>
            <a:off x="1936538" y="3167050"/>
            <a:ext cx="2188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0" lang="en-GB" sz="2500">
                <a:latin typeface="Open Sans Medium"/>
                <a:ea typeface="Open Sans Medium"/>
                <a:cs typeface="Open Sans Medium"/>
                <a:sym typeface="Open Sans Medium"/>
              </a:rPr>
              <a:t>Questionnaire </a:t>
            </a:r>
            <a:r>
              <a:rPr b="0" lang="en-GB" sz="1300">
                <a:latin typeface="Open Sans Medium"/>
                <a:ea typeface="Open Sans Medium"/>
                <a:cs typeface="Open Sans Medium"/>
                <a:sym typeface="Open Sans Medium"/>
              </a:rPr>
              <a:t>(Online and In-person)</a:t>
            </a:r>
            <a:endParaRPr b="0" sz="1300">
              <a:latin typeface="Open Sans Medium"/>
              <a:ea typeface="Open Sans Medium"/>
              <a:cs typeface="Open Sans Medium"/>
              <a:sym typeface="Open Sans Medium"/>
            </a:endParaRPr>
          </a:p>
        </p:txBody>
      </p:sp>
      <p:sp>
        <p:nvSpPr>
          <p:cNvPr id="712" name="Google Shape;712;p80"/>
          <p:cNvSpPr txBox="1"/>
          <p:nvPr>
            <p:ph type="title"/>
          </p:nvPr>
        </p:nvSpPr>
        <p:spPr>
          <a:xfrm>
            <a:off x="5018663" y="3167050"/>
            <a:ext cx="2188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0" lang="en-GB" sz="2500">
                <a:latin typeface="Open Sans Medium"/>
                <a:ea typeface="Open Sans Medium"/>
                <a:cs typeface="Open Sans Medium"/>
                <a:sym typeface="Open Sans Medium"/>
              </a:rPr>
              <a:t>Interviews</a:t>
            </a:r>
            <a:endParaRPr b="0" sz="2500">
              <a:latin typeface="Open Sans Medium"/>
              <a:ea typeface="Open Sans Medium"/>
              <a:cs typeface="Open Sans Medium"/>
              <a:sym typeface="Open Sans Medium"/>
            </a:endParaRPr>
          </a:p>
          <a:p>
            <a:pPr indent="0" lvl="0" marL="0" rtl="0" algn="ctr">
              <a:spcBef>
                <a:spcPts val="0"/>
              </a:spcBef>
              <a:spcAft>
                <a:spcPts val="0"/>
              </a:spcAft>
              <a:buNone/>
            </a:pPr>
            <a:r>
              <a:rPr b="0" lang="en-GB" sz="1300">
                <a:latin typeface="Open Sans Medium"/>
                <a:ea typeface="Open Sans Medium"/>
                <a:cs typeface="Open Sans Medium"/>
                <a:sym typeface="Open Sans Medium"/>
              </a:rPr>
              <a:t>(Calls  and In-person)</a:t>
            </a:r>
            <a:endParaRPr b="0" sz="2500">
              <a:latin typeface="Open Sans Medium"/>
              <a:ea typeface="Open Sans Medium"/>
              <a:cs typeface="Open Sans Medium"/>
              <a:sym typeface="Open Sans Medium"/>
            </a:endParaRPr>
          </a:p>
        </p:txBody>
      </p:sp>
      <p:sp>
        <p:nvSpPr>
          <p:cNvPr id="713" name="Google Shape;713;p80"/>
          <p:cNvSpPr txBox="1"/>
          <p:nvPr/>
        </p:nvSpPr>
        <p:spPr>
          <a:xfrm>
            <a:off x="511100" y="515650"/>
            <a:ext cx="7325400" cy="794100"/>
          </a:xfrm>
          <a:prstGeom prst="rect">
            <a:avLst/>
          </a:prstGeom>
          <a:noFill/>
          <a:ln>
            <a:noFill/>
          </a:ln>
        </p:spPr>
        <p:txBody>
          <a:bodyPr anchorCtr="0" anchor="t" bIns="91425" lIns="91425" spcFirstLastPara="1" rIns="91425" wrap="square" tIns="91425">
            <a:spAutoFit/>
          </a:bodyPr>
          <a:lstStyle/>
          <a:p>
            <a:pPr indent="-342900" lvl="0" marL="457200" rtl="0" algn="l">
              <a:lnSpc>
                <a:spcPct val="120000"/>
              </a:lnSpc>
              <a:spcBef>
                <a:spcPts val="0"/>
              </a:spcBef>
              <a:spcAft>
                <a:spcPts val="0"/>
              </a:spcAft>
              <a:buSzPts val="1800"/>
              <a:buFont typeface="Open Sans"/>
              <a:buChar char="-"/>
            </a:pPr>
            <a:r>
              <a:rPr lang="en-GB" sz="1800">
                <a:latin typeface="Open Sans"/>
                <a:ea typeface="Open Sans"/>
                <a:cs typeface="Open Sans"/>
                <a:sym typeface="Open Sans"/>
              </a:rPr>
              <a:t>Look at these c</a:t>
            </a:r>
            <a:r>
              <a:rPr lang="en-GB" sz="1800">
                <a:latin typeface="Open Sans"/>
                <a:ea typeface="Open Sans"/>
                <a:cs typeface="Open Sans"/>
                <a:sym typeface="Open Sans"/>
              </a:rPr>
              <a:t>ategories and add in which type of tool will be useful for collecting data for that particular survey  - </a:t>
            </a:r>
            <a:endParaRPr sz="18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1000"/>
                                        <p:tgtEl>
                                          <p:spTgt spid="71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81"/>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BREAK</a:t>
            </a:r>
            <a:endParaRPr/>
          </a:p>
        </p:txBody>
      </p:sp>
      <p:sp>
        <p:nvSpPr>
          <p:cNvPr id="719" name="Google Shape;719;p81"/>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15</a:t>
            </a:r>
            <a:r>
              <a:rPr lang="en-GB"/>
              <a:t> MINS</a:t>
            </a:r>
            <a:endParaRPr/>
          </a:p>
        </p:txBody>
      </p:sp>
      <p:pic>
        <p:nvPicPr>
          <p:cNvPr id="720" name="Google Shape;720;p81"/>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Energiser </a:t>
            </a:r>
            <a:r>
              <a:rPr b="0" lang="en-GB" sz="2200">
                <a:solidFill>
                  <a:srgbClr val="1155CC"/>
                </a:solidFill>
              </a:rPr>
              <a:t>(optional)</a:t>
            </a:r>
            <a:endParaRPr b="0" sz="2200">
              <a:solidFill>
                <a:srgbClr val="1155CC"/>
              </a:solidFill>
            </a:endParaRPr>
          </a:p>
        </p:txBody>
      </p:sp>
      <p:sp>
        <p:nvSpPr>
          <p:cNvPr id="112" name="Google Shape;112;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17500" lvl="0" marL="457200" rtl="0" algn="l">
              <a:lnSpc>
                <a:spcPct val="120000"/>
              </a:lnSpc>
              <a:spcBef>
                <a:spcPts val="0"/>
              </a:spcBef>
              <a:spcAft>
                <a:spcPts val="0"/>
              </a:spcAft>
              <a:buClr>
                <a:srgbClr val="000000"/>
              </a:buClr>
              <a:buSzPts val="1400"/>
              <a:buChar char="-"/>
            </a:pPr>
            <a:r>
              <a:rPr lang="en-GB" sz="1400">
                <a:solidFill>
                  <a:srgbClr val="000000"/>
                </a:solidFill>
              </a:rPr>
              <a:t>Let’s get you know you all a little better </a:t>
            </a:r>
            <a:endParaRPr sz="1400">
              <a:solidFill>
                <a:srgbClr val="000000"/>
              </a:solidFill>
            </a:endParaRPr>
          </a:p>
          <a:p>
            <a:pPr indent="-317500" lvl="0" marL="457200" rtl="0" algn="l">
              <a:lnSpc>
                <a:spcPct val="120000"/>
              </a:lnSpc>
              <a:spcBef>
                <a:spcPts val="0"/>
              </a:spcBef>
              <a:spcAft>
                <a:spcPts val="0"/>
              </a:spcAft>
              <a:buClr>
                <a:srgbClr val="000000"/>
              </a:buClr>
              <a:buSzPts val="1400"/>
              <a:buChar char="-"/>
            </a:pPr>
            <a:r>
              <a:rPr lang="en-GB" sz="1400">
                <a:solidFill>
                  <a:srgbClr val="000000"/>
                </a:solidFill>
              </a:rPr>
              <a:t>Introduce yourselves in the following format</a:t>
            </a:r>
            <a:endParaRPr sz="1400">
              <a:solidFill>
                <a:srgbClr val="000000"/>
              </a:solidFill>
            </a:endParaRPr>
          </a:p>
          <a:p>
            <a:pPr indent="-317500" lvl="0" marL="457200" rtl="0" algn="l">
              <a:lnSpc>
                <a:spcPct val="120000"/>
              </a:lnSpc>
              <a:spcBef>
                <a:spcPts val="0"/>
              </a:spcBef>
              <a:spcAft>
                <a:spcPts val="0"/>
              </a:spcAft>
              <a:buClr>
                <a:srgbClr val="000000"/>
              </a:buClr>
              <a:buSzPts val="1400"/>
              <a:buChar char="-"/>
            </a:pPr>
            <a:r>
              <a:rPr lang="en-GB" sz="1400">
                <a:solidFill>
                  <a:srgbClr val="000000"/>
                </a:solidFill>
              </a:rPr>
              <a:t>2 mins to think of responses</a:t>
            </a:r>
            <a:endParaRPr sz="1400">
              <a:solidFill>
                <a:srgbClr val="000000"/>
              </a:solidFill>
            </a:endParaRPr>
          </a:p>
          <a:p>
            <a:pPr indent="-317500" lvl="0" marL="457200" rtl="0" algn="l">
              <a:lnSpc>
                <a:spcPct val="120000"/>
              </a:lnSpc>
              <a:spcBef>
                <a:spcPts val="0"/>
              </a:spcBef>
              <a:spcAft>
                <a:spcPts val="0"/>
              </a:spcAft>
              <a:buClr>
                <a:srgbClr val="000000"/>
              </a:buClr>
              <a:buSzPts val="1400"/>
              <a:buChar char="-"/>
            </a:pPr>
            <a:r>
              <a:rPr lang="en-GB" sz="1400">
                <a:solidFill>
                  <a:srgbClr val="000000"/>
                </a:solidFill>
              </a:rPr>
              <a:t>Once done put it in the chat box or unmute and share </a:t>
            </a:r>
            <a:endParaRPr sz="1400">
              <a:solidFill>
                <a:srgbClr val="000000"/>
              </a:solidFill>
            </a:endParaRPr>
          </a:p>
          <a:p>
            <a:pPr indent="0" lvl="0" marL="0" rtl="0" algn="l">
              <a:spcBef>
                <a:spcPts val="0"/>
              </a:spcBef>
              <a:spcAft>
                <a:spcPts val="1200"/>
              </a:spcAft>
              <a:buNone/>
            </a:pPr>
            <a:r>
              <a:t/>
            </a:r>
            <a:endParaRPr sz="1400">
              <a:solidFill>
                <a:srgbClr val="000000"/>
              </a:solidFill>
            </a:endParaRPr>
          </a:p>
        </p:txBody>
      </p:sp>
      <p:sp>
        <p:nvSpPr>
          <p:cNvPr id="113" name="Google Shape;113;p19"/>
          <p:cNvSpPr txBox="1"/>
          <p:nvPr/>
        </p:nvSpPr>
        <p:spPr>
          <a:xfrm>
            <a:off x="1210225" y="2818525"/>
            <a:ext cx="6861000" cy="1613100"/>
          </a:xfrm>
          <a:prstGeom prst="rect">
            <a:avLst/>
          </a:prstGeom>
          <a:noFill/>
          <a:ln>
            <a:noFill/>
          </a:ln>
        </p:spPr>
        <p:txBody>
          <a:bodyPr anchorCtr="0" anchor="t" bIns="91425" lIns="91425" spcFirstLastPara="1" rIns="91425" wrap="square" tIns="91425">
            <a:spAutoFit/>
          </a:bodyPr>
          <a:lstStyle/>
          <a:p>
            <a:pPr indent="0" lvl="0" marL="457200" rtl="0" algn="ctr">
              <a:lnSpc>
                <a:spcPct val="120000"/>
              </a:lnSpc>
              <a:spcBef>
                <a:spcPts val="0"/>
              </a:spcBef>
              <a:spcAft>
                <a:spcPts val="0"/>
              </a:spcAft>
              <a:buNone/>
            </a:pPr>
            <a:r>
              <a:rPr lang="en-GB" sz="1600">
                <a:solidFill>
                  <a:schemeClr val="accent1"/>
                </a:solidFill>
                <a:latin typeface="Open Sans"/>
                <a:ea typeface="Open Sans"/>
                <a:cs typeface="Open Sans"/>
                <a:sym typeface="Open Sans"/>
              </a:rPr>
              <a:t>Hi My name is ______________, I would like be a ______________ in the kitchen because I am ____________ just like the _______</a:t>
            </a:r>
            <a:endParaRPr sz="1600">
              <a:solidFill>
                <a:schemeClr val="accent1"/>
              </a:solidFill>
              <a:latin typeface="Open Sans"/>
              <a:ea typeface="Open Sans"/>
              <a:cs typeface="Open Sans"/>
              <a:sym typeface="Open Sans"/>
            </a:endParaRPr>
          </a:p>
          <a:p>
            <a:pPr indent="0" lvl="0" marL="457200" rtl="0" algn="ctr">
              <a:lnSpc>
                <a:spcPct val="120000"/>
              </a:lnSpc>
              <a:spcBef>
                <a:spcPts val="0"/>
              </a:spcBef>
              <a:spcAft>
                <a:spcPts val="0"/>
              </a:spcAft>
              <a:buNone/>
            </a:pPr>
            <a:r>
              <a:t/>
            </a:r>
            <a:endParaRPr sz="1600">
              <a:solidFill>
                <a:schemeClr val="accent1"/>
              </a:solidFill>
              <a:latin typeface="Open Sans"/>
              <a:ea typeface="Open Sans"/>
              <a:cs typeface="Open Sans"/>
              <a:sym typeface="Open Sans"/>
            </a:endParaRPr>
          </a:p>
          <a:p>
            <a:pPr indent="0" lvl="0" marL="457200" rtl="0" algn="ctr">
              <a:lnSpc>
                <a:spcPct val="120000"/>
              </a:lnSpc>
              <a:spcBef>
                <a:spcPts val="0"/>
              </a:spcBef>
              <a:spcAft>
                <a:spcPts val="0"/>
              </a:spcAft>
              <a:buNone/>
            </a:pPr>
            <a:r>
              <a:rPr lang="en-GB" sz="1600">
                <a:solidFill>
                  <a:schemeClr val="accent1"/>
                </a:solidFill>
                <a:latin typeface="Open Sans"/>
                <a:ea typeface="Open Sans"/>
                <a:cs typeface="Open Sans"/>
                <a:sym typeface="Open Sans"/>
              </a:rPr>
              <a:t>For eg: My name is Asha and I would like to be a spoon in the kitchen because I am multitasker just like the spoon</a:t>
            </a:r>
            <a:endParaRPr sz="1600">
              <a:solidFill>
                <a:schemeClr val="accent1"/>
              </a:solidFill>
              <a:latin typeface="Open Sans"/>
              <a:ea typeface="Open Sans"/>
              <a:cs typeface="Open Sans"/>
              <a:sym typeface="Open Sans"/>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8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Session 4</a:t>
            </a:r>
            <a:endParaRPr/>
          </a:p>
        </p:txBody>
      </p:sp>
      <p:sp>
        <p:nvSpPr>
          <p:cNvPr id="726" name="Google Shape;726;p82"/>
          <p:cNvSpPr txBox="1"/>
          <p:nvPr>
            <p:ph idx="1" type="body"/>
          </p:nvPr>
        </p:nvSpPr>
        <p:spPr>
          <a:xfrm>
            <a:off x="391550" y="1266325"/>
            <a:ext cx="8440800" cy="200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rPr>
              <a:t>Designing</a:t>
            </a:r>
            <a:r>
              <a:rPr lang="en-GB">
                <a:solidFill>
                  <a:srgbClr val="000000"/>
                </a:solidFill>
              </a:rPr>
              <a:t> survey questions</a:t>
            </a:r>
            <a:endParaRPr>
              <a:solidFill>
                <a:srgbClr val="000000"/>
              </a:solidFill>
            </a:endParaRPr>
          </a:p>
          <a:p>
            <a:pPr indent="0" lvl="0" marL="0" rtl="0" algn="l">
              <a:spcBef>
                <a:spcPts val="1200"/>
              </a:spcBef>
              <a:spcAft>
                <a:spcPts val="0"/>
              </a:spcAft>
              <a:buNone/>
            </a:pPr>
            <a:r>
              <a:rPr lang="en-GB">
                <a:solidFill>
                  <a:srgbClr val="000000"/>
                </a:solidFill>
              </a:rPr>
              <a:t>Guide actions - Introduction to </a:t>
            </a:r>
            <a:r>
              <a:rPr lang="en-GB">
                <a:solidFill>
                  <a:srgbClr val="000000"/>
                </a:solidFill>
              </a:rPr>
              <a:t>participant</a:t>
            </a:r>
            <a:r>
              <a:rPr lang="en-GB">
                <a:solidFill>
                  <a:srgbClr val="000000"/>
                </a:solidFill>
              </a:rPr>
              <a:t> engagement and check for understanding</a:t>
            </a:r>
            <a:endParaRPr>
              <a:solidFill>
                <a:srgbClr val="000000"/>
              </a:solidFill>
            </a:endParaRPr>
          </a:p>
          <a:p>
            <a:pPr indent="0" lvl="0" marL="0" rtl="0" algn="l">
              <a:spcBef>
                <a:spcPts val="1200"/>
              </a:spcBef>
              <a:spcAft>
                <a:spcPts val="0"/>
              </a:spcAft>
              <a:buNone/>
            </a:pPr>
            <a:r>
              <a:rPr lang="en-GB">
                <a:solidFill>
                  <a:srgbClr val="000000"/>
                </a:solidFill>
              </a:rPr>
              <a:t>Recall </a:t>
            </a:r>
            <a:endParaRPr>
              <a:solidFill>
                <a:srgbClr val="000000"/>
              </a:solidFill>
            </a:endParaRPr>
          </a:p>
          <a:p>
            <a:pPr indent="0" lvl="0" marL="0" rtl="0" algn="l">
              <a:spcBef>
                <a:spcPts val="1200"/>
              </a:spcBef>
              <a:spcAft>
                <a:spcPts val="0"/>
              </a:spcAft>
              <a:buNone/>
            </a:pPr>
            <a:r>
              <a:rPr lang="en-GB">
                <a:solidFill>
                  <a:srgbClr val="000000"/>
                </a:solidFill>
              </a:rPr>
              <a:t>Closing</a:t>
            </a:r>
            <a:endParaRPr>
              <a:solidFill>
                <a:srgbClr val="000000"/>
              </a:solidFill>
            </a:endParaRPr>
          </a:p>
          <a:p>
            <a:pPr indent="0" lvl="0" marL="0" rtl="0" algn="l">
              <a:spcBef>
                <a:spcPts val="1200"/>
              </a:spcBef>
              <a:spcAft>
                <a:spcPts val="1200"/>
              </a:spcAft>
              <a:buNone/>
            </a:pPr>
            <a:r>
              <a:t/>
            </a:r>
            <a:endParaRPr>
              <a:solidFill>
                <a:srgbClr val="000000"/>
              </a:solidFill>
            </a:endParaRPr>
          </a:p>
        </p:txBody>
      </p:sp>
      <p:pic>
        <p:nvPicPr>
          <p:cNvPr id="727" name="Google Shape;727;p82"/>
          <p:cNvPicPr preferRelativeResize="0"/>
          <p:nvPr/>
        </p:nvPicPr>
        <p:blipFill>
          <a:blip r:embed="rId3">
            <a:alphaModFix/>
          </a:blip>
          <a:stretch>
            <a:fillRect/>
          </a:stretch>
        </p:blipFill>
        <p:spPr>
          <a:xfrm>
            <a:off x="391550" y="3271225"/>
            <a:ext cx="933250" cy="1319425"/>
          </a:xfrm>
          <a:prstGeom prst="rect">
            <a:avLst/>
          </a:prstGeom>
          <a:noFill/>
          <a:ln>
            <a:noFill/>
          </a:ln>
        </p:spPr>
      </p:pic>
      <p:sp>
        <p:nvSpPr>
          <p:cNvPr id="728" name="Google Shape;728;p82"/>
          <p:cNvSpPr txBox="1"/>
          <p:nvPr>
            <p:ph type="title"/>
          </p:nvPr>
        </p:nvSpPr>
        <p:spPr>
          <a:xfrm>
            <a:off x="1324800" y="3717338"/>
            <a:ext cx="1280100" cy="42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000"/>
              <a:t>90 mins</a:t>
            </a:r>
            <a:endParaRPr sz="20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3"/>
          <p:cNvSpPr txBox="1"/>
          <p:nvPr>
            <p:ph type="title"/>
          </p:nvPr>
        </p:nvSpPr>
        <p:spPr>
          <a:xfrm>
            <a:off x="311700" y="500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Survey Research</a:t>
            </a:r>
            <a:endParaRPr b="0">
              <a:solidFill>
                <a:srgbClr val="1155CC"/>
              </a:solidFill>
            </a:endParaRPr>
          </a:p>
        </p:txBody>
      </p:sp>
      <p:sp>
        <p:nvSpPr>
          <p:cNvPr id="734" name="Google Shape;734;p83"/>
          <p:cNvSpPr txBox="1"/>
          <p:nvPr/>
        </p:nvSpPr>
        <p:spPr>
          <a:xfrm>
            <a:off x="2307350" y="1207725"/>
            <a:ext cx="4767300" cy="113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This project students are expected to do Surveys. </a:t>
            </a:r>
            <a:endParaRPr sz="1100">
              <a:solidFill>
                <a:srgbClr val="212529"/>
              </a:solidFill>
              <a:highlight>
                <a:srgbClr val="FFFFFF"/>
              </a:highlight>
              <a:latin typeface="Helvetica Neue"/>
              <a:ea typeface="Helvetica Neue"/>
              <a:cs typeface="Helvetica Neue"/>
              <a:sym typeface="Helvetica Neue"/>
            </a:endParaRPr>
          </a:p>
          <a:p>
            <a:pPr indent="0" lvl="0" marL="0" rtl="0" algn="ctr">
              <a:lnSpc>
                <a:spcPct val="115000"/>
              </a:lnSpc>
              <a:spcBef>
                <a:spcPts val="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Survey research means collecting information about a group of people by asking them questions and analyzing the results. To conduct an effective survey, follow these four steps:</a:t>
            </a:r>
            <a:endParaRPr sz="1100">
              <a:solidFill>
                <a:srgbClr val="212529"/>
              </a:solidFill>
              <a:highlight>
                <a:srgbClr val="FFFFFF"/>
              </a:highlight>
              <a:latin typeface="Helvetica Neue"/>
              <a:ea typeface="Helvetica Neue"/>
              <a:cs typeface="Helvetica Neue"/>
              <a:sym typeface="Helvetica Neue"/>
            </a:endParaRPr>
          </a:p>
        </p:txBody>
      </p:sp>
      <p:sp>
        <p:nvSpPr>
          <p:cNvPr id="735" name="Google Shape;735;p83"/>
          <p:cNvSpPr txBox="1"/>
          <p:nvPr/>
        </p:nvSpPr>
        <p:spPr>
          <a:xfrm>
            <a:off x="115540" y="3536550"/>
            <a:ext cx="1801500" cy="1108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Determine who will participate in the survey - define population and sample</a:t>
            </a:r>
            <a:endParaRPr b="1" sz="1200">
              <a:solidFill>
                <a:schemeClr val="accent5"/>
              </a:solidFill>
              <a:highlight>
                <a:srgbClr val="FFFFFF"/>
              </a:highlight>
              <a:latin typeface="Open Sans"/>
              <a:ea typeface="Open Sans"/>
              <a:cs typeface="Open Sans"/>
              <a:sym typeface="Open Sans"/>
            </a:endParaRPr>
          </a:p>
        </p:txBody>
      </p:sp>
      <p:sp>
        <p:nvSpPr>
          <p:cNvPr id="736" name="Google Shape;736;p83"/>
          <p:cNvSpPr txBox="1"/>
          <p:nvPr/>
        </p:nvSpPr>
        <p:spPr>
          <a:xfrm>
            <a:off x="2459382" y="3536550"/>
            <a:ext cx="1801500" cy="738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Decide the type of survey (In-person</a:t>
            </a:r>
            <a:br>
              <a:rPr b="1" lang="en-GB" sz="1200">
                <a:solidFill>
                  <a:schemeClr val="accent5"/>
                </a:solidFill>
                <a:highlight>
                  <a:srgbClr val="FFFFFF"/>
                </a:highlight>
                <a:latin typeface="Open Sans"/>
                <a:ea typeface="Open Sans"/>
                <a:cs typeface="Open Sans"/>
                <a:sym typeface="Open Sans"/>
              </a:rPr>
            </a:br>
            <a:r>
              <a:rPr b="1" lang="en-GB" sz="1200">
                <a:solidFill>
                  <a:schemeClr val="accent5"/>
                </a:solidFill>
                <a:highlight>
                  <a:srgbClr val="FFFFFF"/>
                </a:highlight>
                <a:latin typeface="Open Sans"/>
                <a:ea typeface="Open Sans"/>
                <a:cs typeface="Open Sans"/>
                <a:sym typeface="Open Sans"/>
              </a:rPr>
              <a:t>or Online)</a:t>
            </a:r>
            <a:endParaRPr b="1">
              <a:solidFill>
                <a:schemeClr val="accent5"/>
              </a:solidFill>
              <a:latin typeface="Open Sans"/>
              <a:ea typeface="Open Sans"/>
              <a:cs typeface="Open Sans"/>
              <a:sym typeface="Open Sans"/>
            </a:endParaRPr>
          </a:p>
        </p:txBody>
      </p:sp>
      <p:sp>
        <p:nvSpPr>
          <p:cNvPr id="737" name="Google Shape;737;p83"/>
          <p:cNvSpPr txBox="1"/>
          <p:nvPr/>
        </p:nvSpPr>
        <p:spPr>
          <a:xfrm>
            <a:off x="4803223" y="3536550"/>
            <a:ext cx="1801500" cy="554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Design the survey questions and layout</a:t>
            </a:r>
            <a:endParaRPr b="1" sz="1200">
              <a:solidFill>
                <a:schemeClr val="accent5"/>
              </a:solidFill>
              <a:highlight>
                <a:srgbClr val="FFFFFF"/>
              </a:highlight>
              <a:latin typeface="Open Sans"/>
              <a:ea typeface="Open Sans"/>
              <a:cs typeface="Open Sans"/>
              <a:sym typeface="Open Sans"/>
            </a:endParaRPr>
          </a:p>
        </p:txBody>
      </p:sp>
      <p:sp>
        <p:nvSpPr>
          <p:cNvPr id="738" name="Google Shape;738;p83"/>
          <p:cNvSpPr txBox="1"/>
          <p:nvPr/>
        </p:nvSpPr>
        <p:spPr>
          <a:xfrm>
            <a:off x="7147065" y="3536550"/>
            <a:ext cx="1801500" cy="6048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300"/>
              </a:spcBef>
              <a:spcAft>
                <a:spcPts val="700"/>
              </a:spcAft>
              <a:buNone/>
            </a:pPr>
            <a:r>
              <a:rPr b="1" lang="en-GB" sz="1300">
                <a:solidFill>
                  <a:schemeClr val="accent5"/>
                </a:solidFill>
                <a:highlight>
                  <a:srgbClr val="FFFFFF"/>
                </a:highlight>
                <a:latin typeface="Open Sans"/>
                <a:ea typeface="Open Sans"/>
                <a:cs typeface="Open Sans"/>
                <a:sym typeface="Open Sans"/>
              </a:rPr>
              <a:t>Distribute the survey</a:t>
            </a:r>
            <a:endParaRPr b="1" sz="1300">
              <a:solidFill>
                <a:schemeClr val="accent5"/>
              </a:solidFill>
              <a:highlight>
                <a:srgbClr val="FFFFFF"/>
              </a:highlight>
              <a:latin typeface="Open Sans"/>
              <a:ea typeface="Open Sans"/>
              <a:cs typeface="Open Sans"/>
              <a:sym typeface="Open Sans"/>
            </a:endParaRPr>
          </a:p>
        </p:txBody>
      </p:sp>
      <p:cxnSp>
        <p:nvCxnSpPr>
          <p:cNvPr id="739" name="Google Shape;739;p83"/>
          <p:cNvCxnSpPr>
            <a:stCxn id="734" idx="2"/>
            <a:endCxn id="736" idx="0"/>
          </p:cNvCxnSpPr>
          <p:nvPr/>
        </p:nvCxnSpPr>
        <p:spPr>
          <a:xfrm rot="5400000">
            <a:off x="3427550" y="2273175"/>
            <a:ext cx="1196100" cy="1330800"/>
          </a:xfrm>
          <a:prstGeom prst="bentConnector3">
            <a:avLst>
              <a:gd fmla="val 49994" name="adj1"/>
            </a:avLst>
          </a:prstGeom>
          <a:noFill/>
          <a:ln cap="flat" cmpd="sng" w="9525">
            <a:solidFill>
              <a:schemeClr val="dk2"/>
            </a:solidFill>
            <a:prstDash val="solid"/>
            <a:round/>
            <a:headEnd len="med" w="med" type="none"/>
            <a:tailEnd len="med" w="med" type="none"/>
          </a:ln>
        </p:spPr>
      </p:cxnSp>
      <p:cxnSp>
        <p:nvCxnSpPr>
          <p:cNvPr id="740" name="Google Shape;740;p83"/>
          <p:cNvCxnSpPr>
            <a:stCxn id="734" idx="2"/>
            <a:endCxn id="737" idx="0"/>
          </p:cNvCxnSpPr>
          <p:nvPr/>
        </p:nvCxnSpPr>
        <p:spPr>
          <a:xfrm flipH="1" rot="-5400000">
            <a:off x="4599500" y="2432025"/>
            <a:ext cx="1196100" cy="1013100"/>
          </a:xfrm>
          <a:prstGeom prst="bentConnector3">
            <a:avLst>
              <a:gd fmla="val 49994" name="adj1"/>
            </a:avLst>
          </a:prstGeom>
          <a:noFill/>
          <a:ln cap="flat" cmpd="sng" w="9525">
            <a:solidFill>
              <a:schemeClr val="dk2"/>
            </a:solidFill>
            <a:prstDash val="solid"/>
            <a:round/>
            <a:headEnd len="med" w="med" type="none"/>
            <a:tailEnd len="med" w="med" type="none"/>
          </a:ln>
        </p:spPr>
      </p:cxnSp>
      <p:cxnSp>
        <p:nvCxnSpPr>
          <p:cNvPr id="741" name="Google Shape;741;p83"/>
          <p:cNvCxnSpPr>
            <a:endCxn id="738" idx="0"/>
          </p:cNvCxnSpPr>
          <p:nvPr/>
        </p:nvCxnSpPr>
        <p:spPr>
          <a:xfrm>
            <a:off x="5724315" y="3217650"/>
            <a:ext cx="2323500" cy="318900"/>
          </a:xfrm>
          <a:prstGeom prst="bentConnector2">
            <a:avLst/>
          </a:prstGeom>
          <a:noFill/>
          <a:ln cap="flat" cmpd="sng" w="9525">
            <a:solidFill>
              <a:schemeClr val="dk2"/>
            </a:solidFill>
            <a:prstDash val="solid"/>
            <a:round/>
            <a:headEnd len="med" w="med" type="none"/>
            <a:tailEnd len="med" w="med" type="none"/>
          </a:ln>
        </p:spPr>
      </p:cxnSp>
      <p:cxnSp>
        <p:nvCxnSpPr>
          <p:cNvPr id="742" name="Google Shape;742;p83"/>
          <p:cNvCxnSpPr>
            <a:endCxn id="735" idx="0"/>
          </p:cNvCxnSpPr>
          <p:nvPr/>
        </p:nvCxnSpPr>
        <p:spPr>
          <a:xfrm flipH="1">
            <a:off x="1016290" y="3200550"/>
            <a:ext cx="2340900" cy="336000"/>
          </a:xfrm>
          <a:prstGeom prst="bentConnector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8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STEP 3: </a:t>
            </a:r>
            <a:r>
              <a:rPr lang="en-GB"/>
              <a:t>Design survey questions and layout</a:t>
            </a:r>
            <a:endParaRPr sz="2000">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2000"/>
          </a:p>
        </p:txBody>
      </p:sp>
      <p:sp>
        <p:nvSpPr>
          <p:cNvPr id="748" name="Google Shape;748;p84"/>
          <p:cNvSpPr txBox="1"/>
          <p:nvPr/>
        </p:nvSpPr>
        <p:spPr>
          <a:xfrm>
            <a:off x="434400" y="1255025"/>
            <a:ext cx="7742700" cy="840300"/>
          </a:xfrm>
          <a:prstGeom prst="rect">
            <a:avLst/>
          </a:prstGeom>
          <a:noFill/>
          <a:ln>
            <a:noFill/>
          </a:ln>
        </p:spPr>
        <p:txBody>
          <a:bodyPr anchorCtr="0" anchor="t" bIns="91425" lIns="91425" spcFirstLastPara="1" rIns="91425" wrap="square" tIns="91425">
            <a:spAutoFit/>
          </a:bodyPr>
          <a:lstStyle/>
          <a:p>
            <a:pPr indent="-304800" lvl="0" marL="457200" rtl="0" algn="l">
              <a:lnSpc>
                <a:spcPct val="180000"/>
              </a:lnSpc>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To decide which questions you will ask and how you will ask them. It’s important to consider:</a:t>
            </a:r>
            <a:endParaRPr sz="12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1200"/>
              </a:spcAft>
              <a:buNone/>
            </a:pPr>
            <a:r>
              <a:t/>
            </a:r>
            <a:endParaRPr sz="1100">
              <a:solidFill>
                <a:srgbClr val="212529"/>
              </a:solidFill>
              <a:highlight>
                <a:srgbClr val="FFFFFF"/>
              </a:highlight>
              <a:latin typeface="Open Sans"/>
              <a:ea typeface="Open Sans"/>
              <a:cs typeface="Open Sans"/>
              <a:sym typeface="Open Sans"/>
            </a:endParaRPr>
          </a:p>
        </p:txBody>
      </p:sp>
      <p:sp>
        <p:nvSpPr>
          <p:cNvPr id="749" name="Google Shape;749;p84"/>
          <p:cNvSpPr/>
          <p:nvPr/>
        </p:nvSpPr>
        <p:spPr>
          <a:xfrm>
            <a:off x="2164963" y="2248113"/>
            <a:ext cx="594300" cy="36900"/>
          </a:xfrm>
          <a:prstGeom prst="roundRect">
            <a:avLst>
              <a:gd fmla="val 50000" name="adj"/>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0" name="Google Shape;750;p84"/>
          <p:cNvGrpSpPr/>
          <p:nvPr/>
        </p:nvGrpSpPr>
        <p:grpSpPr>
          <a:xfrm>
            <a:off x="2699423" y="1957150"/>
            <a:ext cx="1709103" cy="1897977"/>
            <a:chOff x="2699423" y="1957150"/>
            <a:chExt cx="1709103" cy="1897977"/>
          </a:xfrm>
        </p:grpSpPr>
        <p:sp>
          <p:nvSpPr>
            <p:cNvPr id="751" name="Google Shape;751;p84"/>
            <p:cNvSpPr/>
            <p:nvPr/>
          </p:nvSpPr>
          <p:spPr>
            <a:xfrm>
              <a:off x="3256823" y="1957150"/>
              <a:ext cx="594300" cy="594300"/>
            </a:xfrm>
            <a:prstGeom prst="ellipse">
              <a:avLst/>
            </a:prstGeom>
            <a:noFill/>
            <a:ln cap="flat" cmpd="sng" w="38100">
              <a:solidFill>
                <a:srgbClr val="0B7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4"/>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GB" sz="1000">
                  <a:solidFill>
                    <a:srgbClr val="0B7140"/>
                  </a:solidFill>
                  <a:latin typeface="Roboto"/>
                  <a:ea typeface="Roboto"/>
                  <a:cs typeface="Roboto"/>
                  <a:sym typeface="Roboto"/>
                </a:rPr>
                <a:t>The Content of the Questions</a:t>
              </a:r>
              <a:endParaRPr b="1" sz="1000">
                <a:solidFill>
                  <a:srgbClr val="0B7140"/>
                </a:solidFill>
                <a:latin typeface="Roboto"/>
                <a:ea typeface="Roboto"/>
                <a:cs typeface="Roboto"/>
                <a:sym typeface="Roboto"/>
              </a:endParaRPr>
            </a:p>
          </p:txBody>
        </p:sp>
        <p:sp>
          <p:nvSpPr>
            <p:cNvPr id="753" name="Google Shape;753;p84"/>
            <p:cNvSpPr txBox="1"/>
            <p:nvPr/>
          </p:nvSpPr>
          <p:spPr>
            <a:xfrm>
              <a:off x="2699423"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0B7140"/>
                </a:solidFill>
                <a:latin typeface="Roboto"/>
                <a:ea typeface="Roboto"/>
                <a:cs typeface="Roboto"/>
                <a:sym typeface="Roboto"/>
              </a:endParaRPr>
            </a:p>
          </p:txBody>
        </p:sp>
        <p:sp>
          <p:nvSpPr>
            <p:cNvPr id="754" name="Google Shape;754;p84"/>
            <p:cNvSpPr txBox="1"/>
            <p:nvPr/>
          </p:nvSpPr>
          <p:spPr>
            <a:xfrm>
              <a:off x="3335573"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800">
                  <a:solidFill>
                    <a:srgbClr val="0B7140"/>
                  </a:solidFill>
                  <a:latin typeface="Roboto"/>
                  <a:ea typeface="Roboto"/>
                  <a:cs typeface="Roboto"/>
                  <a:sym typeface="Roboto"/>
                </a:rPr>
                <a:t>2</a:t>
              </a:r>
              <a:endParaRPr b="1" sz="800">
                <a:solidFill>
                  <a:srgbClr val="0B7140"/>
                </a:solidFill>
                <a:latin typeface="Roboto"/>
                <a:ea typeface="Roboto"/>
                <a:cs typeface="Roboto"/>
                <a:sym typeface="Roboto"/>
              </a:endParaRPr>
            </a:p>
          </p:txBody>
        </p:sp>
      </p:grpSp>
      <p:grpSp>
        <p:nvGrpSpPr>
          <p:cNvPr id="755" name="Google Shape;755;p84"/>
          <p:cNvGrpSpPr/>
          <p:nvPr/>
        </p:nvGrpSpPr>
        <p:grpSpPr>
          <a:xfrm>
            <a:off x="4781408" y="1957150"/>
            <a:ext cx="1709106" cy="1897975"/>
            <a:chOff x="4781408" y="1957150"/>
            <a:chExt cx="1709106" cy="1897975"/>
          </a:xfrm>
        </p:grpSpPr>
        <p:sp>
          <p:nvSpPr>
            <p:cNvPr id="756" name="Google Shape;756;p84"/>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84"/>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GB" sz="1000">
                  <a:solidFill>
                    <a:srgbClr val="858585"/>
                  </a:solidFill>
                  <a:latin typeface="Roboto"/>
                  <a:ea typeface="Roboto"/>
                  <a:cs typeface="Roboto"/>
                  <a:sym typeface="Roboto"/>
                </a:rPr>
                <a:t>Phrasing the survey questions</a:t>
              </a:r>
              <a:endParaRPr b="1" sz="1000">
                <a:solidFill>
                  <a:srgbClr val="858585"/>
                </a:solidFill>
                <a:latin typeface="Roboto"/>
                <a:ea typeface="Roboto"/>
                <a:cs typeface="Roboto"/>
                <a:sym typeface="Roboto"/>
              </a:endParaRPr>
            </a:p>
          </p:txBody>
        </p:sp>
        <p:sp>
          <p:nvSpPr>
            <p:cNvPr id="758" name="Google Shape;758;p84"/>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759" name="Google Shape;759;p84"/>
            <p:cNvSpPr txBox="1"/>
            <p:nvPr/>
          </p:nvSpPr>
          <p:spPr>
            <a:xfrm>
              <a:off x="5417558"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800">
                  <a:solidFill>
                    <a:srgbClr val="858585"/>
                  </a:solidFill>
                  <a:latin typeface="Roboto"/>
                  <a:ea typeface="Roboto"/>
                  <a:cs typeface="Roboto"/>
                  <a:sym typeface="Roboto"/>
                </a:rPr>
                <a:t>3</a:t>
              </a:r>
              <a:endParaRPr b="1" sz="800">
                <a:solidFill>
                  <a:srgbClr val="858585"/>
                </a:solidFill>
                <a:latin typeface="Roboto"/>
                <a:ea typeface="Roboto"/>
                <a:cs typeface="Roboto"/>
                <a:sym typeface="Roboto"/>
              </a:endParaRPr>
            </a:p>
          </p:txBody>
        </p:sp>
      </p:grpSp>
      <p:sp>
        <p:nvSpPr>
          <p:cNvPr id="760" name="Google Shape;760;p84"/>
          <p:cNvSpPr/>
          <p:nvPr/>
        </p:nvSpPr>
        <p:spPr>
          <a:xfrm>
            <a:off x="4337175"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84"/>
          <p:cNvSpPr/>
          <p:nvPr/>
        </p:nvSpPr>
        <p:spPr>
          <a:xfrm>
            <a:off x="6419150" y="22481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2" name="Google Shape;762;p84"/>
          <p:cNvGrpSpPr/>
          <p:nvPr/>
        </p:nvGrpSpPr>
        <p:grpSpPr>
          <a:xfrm>
            <a:off x="571536" y="1957150"/>
            <a:ext cx="1755000" cy="1897977"/>
            <a:chOff x="571536" y="1957150"/>
            <a:chExt cx="1755000" cy="1897977"/>
          </a:xfrm>
        </p:grpSpPr>
        <p:sp>
          <p:nvSpPr>
            <p:cNvPr id="763" name="Google Shape;763;p84"/>
            <p:cNvSpPr/>
            <p:nvPr/>
          </p:nvSpPr>
          <p:spPr>
            <a:xfrm>
              <a:off x="1151886" y="1957150"/>
              <a:ext cx="594300" cy="594300"/>
            </a:xfrm>
            <a:prstGeom prst="ellipse">
              <a:avLst/>
            </a:prstGeom>
            <a:noFill/>
            <a:ln cap="flat" cmpd="sng" w="38100">
              <a:solidFill>
                <a:srgbClr val="0B7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84"/>
            <p:cNvSpPr txBox="1"/>
            <p:nvPr/>
          </p:nvSpPr>
          <p:spPr>
            <a:xfrm>
              <a:off x="12306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800">
                  <a:solidFill>
                    <a:srgbClr val="0B7140"/>
                  </a:solidFill>
                  <a:latin typeface="Roboto"/>
                  <a:ea typeface="Roboto"/>
                  <a:cs typeface="Roboto"/>
                  <a:sym typeface="Roboto"/>
                </a:rPr>
                <a:t>1</a:t>
              </a:r>
              <a:endParaRPr b="1" sz="800">
                <a:solidFill>
                  <a:srgbClr val="0B7140"/>
                </a:solidFill>
                <a:latin typeface="Roboto"/>
                <a:ea typeface="Roboto"/>
                <a:cs typeface="Roboto"/>
                <a:sym typeface="Roboto"/>
              </a:endParaRPr>
            </a:p>
          </p:txBody>
        </p:sp>
        <p:sp>
          <p:nvSpPr>
            <p:cNvPr id="765" name="Google Shape;765;p84"/>
            <p:cNvSpPr txBox="1"/>
            <p:nvPr/>
          </p:nvSpPr>
          <p:spPr>
            <a:xfrm>
              <a:off x="594488" y="2660925"/>
              <a:ext cx="1709100" cy="44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000">
                  <a:solidFill>
                    <a:srgbClr val="0B7140"/>
                  </a:solidFill>
                  <a:latin typeface="Roboto"/>
                  <a:ea typeface="Roboto"/>
                  <a:cs typeface="Roboto"/>
                  <a:sym typeface="Roboto"/>
                </a:rPr>
                <a:t>Type of Questions</a:t>
              </a:r>
              <a:endParaRPr b="1" sz="1000">
                <a:solidFill>
                  <a:srgbClr val="0B7140"/>
                </a:solidFill>
                <a:latin typeface="Roboto"/>
                <a:ea typeface="Roboto"/>
                <a:cs typeface="Roboto"/>
                <a:sym typeface="Roboto"/>
              </a:endParaRPr>
            </a:p>
          </p:txBody>
        </p:sp>
        <p:sp>
          <p:nvSpPr>
            <p:cNvPr id="766" name="Google Shape;766;p84"/>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1300"/>
                </a:spcBef>
                <a:spcAft>
                  <a:spcPts val="700"/>
                </a:spcAft>
                <a:buNone/>
              </a:pPr>
              <a:r>
                <a:t/>
              </a:r>
              <a:endParaRPr sz="1100">
                <a:solidFill>
                  <a:srgbClr val="0B7140"/>
                </a:solidFill>
                <a:latin typeface="Open Sans"/>
                <a:ea typeface="Open Sans"/>
                <a:cs typeface="Open Sans"/>
                <a:sym typeface="Open Sans"/>
              </a:endParaRPr>
            </a:p>
          </p:txBody>
        </p:sp>
      </p:grpSp>
      <p:grpSp>
        <p:nvGrpSpPr>
          <p:cNvPr id="767" name="Google Shape;767;p84"/>
          <p:cNvGrpSpPr/>
          <p:nvPr/>
        </p:nvGrpSpPr>
        <p:grpSpPr>
          <a:xfrm>
            <a:off x="6863386" y="1957150"/>
            <a:ext cx="1709102" cy="1897977"/>
            <a:chOff x="6863386" y="1957150"/>
            <a:chExt cx="1709102" cy="1897977"/>
          </a:xfrm>
        </p:grpSpPr>
        <p:sp>
          <p:nvSpPr>
            <p:cNvPr id="768" name="Google Shape;768;p84"/>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84"/>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GB" sz="1000">
                  <a:solidFill>
                    <a:srgbClr val="858585"/>
                  </a:solidFill>
                  <a:latin typeface="Roboto"/>
                  <a:ea typeface="Roboto"/>
                  <a:cs typeface="Roboto"/>
                  <a:sym typeface="Roboto"/>
                </a:rPr>
                <a:t>The ordering and layout of the questions</a:t>
              </a:r>
              <a:endParaRPr b="1" sz="1000">
                <a:solidFill>
                  <a:srgbClr val="858585"/>
                </a:solidFill>
                <a:latin typeface="Roboto"/>
                <a:ea typeface="Roboto"/>
                <a:cs typeface="Roboto"/>
                <a:sym typeface="Roboto"/>
              </a:endParaRPr>
            </a:p>
          </p:txBody>
        </p:sp>
        <p:sp>
          <p:nvSpPr>
            <p:cNvPr id="770" name="Google Shape;770;p84"/>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771" name="Google Shape;771;p84"/>
            <p:cNvSpPr txBox="1"/>
            <p:nvPr/>
          </p:nvSpPr>
          <p:spPr>
            <a:xfrm>
              <a:off x="74995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800">
                  <a:solidFill>
                    <a:srgbClr val="858585"/>
                  </a:solidFill>
                  <a:latin typeface="Roboto"/>
                  <a:ea typeface="Roboto"/>
                  <a:cs typeface="Roboto"/>
                  <a:sym typeface="Roboto"/>
                </a:rPr>
                <a:t>4</a:t>
              </a:r>
              <a:endParaRPr b="1" sz="800">
                <a:solidFill>
                  <a:srgbClr val="858585"/>
                </a:solidFill>
                <a:latin typeface="Roboto"/>
                <a:ea typeface="Roboto"/>
                <a:cs typeface="Roboto"/>
                <a:sym typeface="Roboto"/>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grpSp>
        <p:nvGrpSpPr>
          <p:cNvPr id="776" name="Google Shape;776;p85"/>
          <p:cNvGrpSpPr/>
          <p:nvPr/>
        </p:nvGrpSpPr>
        <p:grpSpPr>
          <a:xfrm>
            <a:off x="3409920" y="1315003"/>
            <a:ext cx="2324146" cy="2513491"/>
            <a:chOff x="571536" y="1957150"/>
            <a:chExt cx="1755000" cy="1897977"/>
          </a:xfrm>
        </p:grpSpPr>
        <p:sp>
          <p:nvSpPr>
            <p:cNvPr id="777" name="Google Shape;777;p85"/>
            <p:cNvSpPr/>
            <p:nvPr/>
          </p:nvSpPr>
          <p:spPr>
            <a:xfrm>
              <a:off x="1151886" y="1957150"/>
              <a:ext cx="594300" cy="594300"/>
            </a:xfrm>
            <a:prstGeom prst="ellipse">
              <a:avLst/>
            </a:prstGeom>
            <a:noFill/>
            <a:ln cap="flat" cmpd="sng" w="38100">
              <a:solidFill>
                <a:srgbClr val="0B7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85"/>
            <p:cNvSpPr txBox="1"/>
            <p:nvPr/>
          </p:nvSpPr>
          <p:spPr>
            <a:xfrm>
              <a:off x="12306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1200">
                  <a:solidFill>
                    <a:srgbClr val="0B7140"/>
                  </a:solidFill>
                  <a:latin typeface="Roboto"/>
                  <a:ea typeface="Roboto"/>
                  <a:cs typeface="Roboto"/>
                  <a:sym typeface="Roboto"/>
                </a:rPr>
                <a:t>1</a:t>
              </a:r>
              <a:endParaRPr b="1" sz="1200">
                <a:solidFill>
                  <a:srgbClr val="0B7140"/>
                </a:solidFill>
                <a:latin typeface="Roboto"/>
                <a:ea typeface="Roboto"/>
                <a:cs typeface="Roboto"/>
                <a:sym typeface="Roboto"/>
              </a:endParaRPr>
            </a:p>
          </p:txBody>
        </p:sp>
        <p:sp>
          <p:nvSpPr>
            <p:cNvPr id="779" name="Google Shape;779;p85"/>
            <p:cNvSpPr txBox="1"/>
            <p:nvPr/>
          </p:nvSpPr>
          <p:spPr>
            <a:xfrm>
              <a:off x="594488" y="2660925"/>
              <a:ext cx="1709100" cy="44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300">
                  <a:solidFill>
                    <a:srgbClr val="0B7140"/>
                  </a:solidFill>
                  <a:latin typeface="Roboto"/>
                  <a:ea typeface="Roboto"/>
                  <a:cs typeface="Roboto"/>
                  <a:sym typeface="Roboto"/>
                </a:rPr>
                <a:t>Type of Questions</a:t>
              </a:r>
              <a:endParaRPr b="1" sz="1300">
                <a:solidFill>
                  <a:srgbClr val="0B7140"/>
                </a:solidFill>
                <a:latin typeface="Roboto"/>
                <a:ea typeface="Roboto"/>
                <a:cs typeface="Roboto"/>
                <a:sym typeface="Roboto"/>
              </a:endParaRPr>
            </a:p>
          </p:txBody>
        </p:sp>
        <p:sp>
          <p:nvSpPr>
            <p:cNvPr id="780" name="Google Shape;780;p85"/>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1300"/>
                </a:spcBef>
                <a:spcAft>
                  <a:spcPts val="700"/>
                </a:spcAft>
                <a:buNone/>
              </a:pPr>
              <a:r>
                <a:t/>
              </a:r>
              <a:endParaRPr sz="1100">
                <a:solidFill>
                  <a:srgbClr val="0B7140"/>
                </a:solidFill>
                <a:latin typeface="Open Sans"/>
                <a:ea typeface="Open Sans"/>
                <a:cs typeface="Open Sans"/>
                <a:sym typeface="Open Sans"/>
              </a:endParaRPr>
            </a:p>
          </p:txBody>
        </p:sp>
      </p:grpSp>
      <p:sp>
        <p:nvSpPr>
          <p:cNvPr id="781" name="Google Shape;781;p85"/>
          <p:cNvSpPr txBox="1"/>
          <p:nvPr/>
        </p:nvSpPr>
        <p:spPr>
          <a:xfrm>
            <a:off x="2738100" y="2820875"/>
            <a:ext cx="3667800" cy="64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200">
                <a:solidFill>
                  <a:srgbClr val="212529"/>
                </a:solidFill>
                <a:highlight>
                  <a:srgbClr val="FFFFFF"/>
                </a:highlight>
                <a:latin typeface="Open Sans"/>
                <a:ea typeface="Open Sans"/>
                <a:cs typeface="Open Sans"/>
                <a:sym typeface="Open Sans"/>
              </a:rPr>
              <a:t>Open-ended and closed-ended</a:t>
            </a:r>
            <a:endParaRPr sz="1200">
              <a:solidFill>
                <a:srgbClr val="212529"/>
              </a:solidFill>
              <a:highlight>
                <a:srgbClr val="FFFFFF"/>
              </a:highlight>
              <a:latin typeface="Open Sans"/>
              <a:ea typeface="Open Sans"/>
              <a:cs typeface="Open Sans"/>
              <a:sym typeface="Open Sans"/>
            </a:endParaRPr>
          </a:p>
          <a:p>
            <a:pPr indent="0" lvl="0" marL="0" rtl="0" algn="ctr">
              <a:lnSpc>
                <a:spcPct val="115000"/>
              </a:lnSpc>
              <a:spcBef>
                <a:spcPts val="1200"/>
              </a:spcBef>
              <a:spcAft>
                <a:spcPts val="0"/>
              </a:spcAft>
              <a:buNone/>
            </a:pPr>
            <a:r>
              <a:rPr lang="en-GB" sz="1200">
                <a:solidFill>
                  <a:srgbClr val="212529"/>
                </a:solidFill>
                <a:highlight>
                  <a:srgbClr val="FFFFFF"/>
                </a:highlight>
                <a:latin typeface="Open Sans"/>
                <a:ea typeface="Open Sans"/>
                <a:cs typeface="Open Sans"/>
                <a:sym typeface="Open Sans"/>
              </a:rPr>
              <a:t>Many surveys use a combination of both.</a:t>
            </a:r>
            <a:endParaRPr sz="1200">
              <a:solidFill>
                <a:srgbClr val="212529"/>
              </a:solidFill>
              <a:highlight>
                <a:srgbClr val="FFFFFF"/>
              </a:highlight>
              <a:latin typeface="Open Sans"/>
              <a:ea typeface="Open Sans"/>
              <a:cs typeface="Open Sans"/>
              <a:sym typeface="Open Sans"/>
            </a:endParaRPr>
          </a:p>
          <a:p>
            <a:pPr indent="0" lvl="0" marL="0" rtl="0" algn="ctr">
              <a:lnSpc>
                <a:spcPct val="115000"/>
              </a:lnSpc>
              <a:spcBef>
                <a:spcPts val="1200"/>
              </a:spcBef>
              <a:spcAft>
                <a:spcPts val="0"/>
              </a:spcAft>
              <a:buNone/>
            </a:pPr>
            <a:r>
              <a:t/>
            </a:r>
            <a:endParaRPr sz="12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8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Close Ended Questions</a:t>
            </a:r>
            <a:endParaRPr b="0" sz="2700">
              <a:solidFill>
                <a:srgbClr val="1155CC"/>
              </a:solidFill>
            </a:endParaRPr>
          </a:p>
        </p:txBody>
      </p:sp>
      <p:sp>
        <p:nvSpPr>
          <p:cNvPr id="787" name="Google Shape;787;p86"/>
          <p:cNvSpPr txBox="1"/>
          <p:nvPr/>
        </p:nvSpPr>
        <p:spPr>
          <a:xfrm>
            <a:off x="358775" y="1230250"/>
            <a:ext cx="5493900" cy="1422300"/>
          </a:xfrm>
          <a:prstGeom prst="rect">
            <a:avLst/>
          </a:prstGeom>
          <a:noFill/>
          <a:ln>
            <a:noFill/>
          </a:ln>
        </p:spPr>
        <p:txBody>
          <a:bodyPr anchorCtr="0" anchor="t" bIns="91425" lIns="91425" spcFirstLastPara="1" rIns="91425" wrap="square" tIns="91425">
            <a:spAutoFit/>
          </a:bodyPr>
          <a:lstStyle/>
          <a:p>
            <a:pPr indent="0" lvl="0" marL="0" rtl="0" algn="l">
              <a:lnSpc>
                <a:spcPct val="180000"/>
              </a:lnSpc>
              <a:spcBef>
                <a:spcPts val="0"/>
              </a:spcBef>
              <a:spcAft>
                <a:spcPts val="0"/>
              </a:spcAft>
              <a:buNone/>
            </a:pPr>
            <a:r>
              <a:rPr lang="en-GB" sz="1100">
                <a:solidFill>
                  <a:srgbClr val="212529"/>
                </a:solidFill>
                <a:highlight>
                  <a:srgbClr val="FFFFFF"/>
                </a:highlight>
                <a:latin typeface="Open Sans"/>
                <a:ea typeface="Open Sans"/>
                <a:cs typeface="Open Sans"/>
                <a:sym typeface="Open Sans"/>
              </a:rPr>
              <a:t>Closed-ended questions give the respondent a predetermined set of answers to choose from. A closed-ended question can include:</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80000"/>
              </a:lnSpc>
              <a:spcBef>
                <a:spcPts val="120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A binary answer (e.g. </a:t>
            </a:r>
            <a:r>
              <a:rPr i="1" lang="en-GB" sz="1100">
                <a:solidFill>
                  <a:srgbClr val="212529"/>
                </a:solidFill>
                <a:highlight>
                  <a:srgbClr val="FFFFFF"/>
                </a:highlight>
                <a:latin typeface="Open Sans"/>
                <a:ea typeface="Open Sans"/>
                <a:cs typeface="Open Sans"/>
                <a:sym typeface="Open Sans"/>
              </a:rPr>
              <a:t>yes/no</a:t>
            </a:r>
            <a:r>
              <a:rPr lang="en-GB" sz="1100">
                <a:solidFill>
                  <a:srgbClr val="212529"/>
                </a:solidFill>
                <a:highlight>
                  <a:srgbClr val="FFFFFF"/>
                </a:highlight>
                <a:latin typeface="Open Sans"/>
                <a:ea typeface="Open Sans"/>
                <a:cs typeface="Open Sans"/>
                <a:sym typeface="Open Sans"/>
              </a:rPr>
              <a:t> or </a:t>
            </a:r>
            <a:r>
              <a:rPr i="1" lang="en-GB" sz="1100">
                <a:solidFill>
                  <a:srgbClr val="212529"/>
                </a:solidFill>
                <a:highlight>
                  <a:srgbClr val="FFFFFF"/>
                </a:highlight>
                <a:latin typeface="Open Sans"/>
                <a:ea typeface="Open Sans"/>
                <a:cs typeface="Open Sans"/>
                <a:sym typeface="Open Sans"/>
              </a:rPr>
              <a:t>agree/disagree</a:t>
            </a:r>
            <a:r>
              <a:rPr lang="en-GB" sz="1100">
                <a:solidFill>
                  <a:srgbClr val="212529"/>
                </a:solidFill>
                <a:highlight>
                  <a:srgbClr val="FFFFFF"/>
                </a:highlight>
                <a:latin typeface="Open Sans"/>
                <a:ea typeface="Open Sans"/>
                <a:cs typeface="Open Sans"/>
                <a:sym typeface="Open Sans"/>
              </a:rPr>
              <a:t>)</a:t>
            </a:r>
            <a:br>
              <a:rPr lang="en-GB" sz="1100">
                <a:solidFill>
                  <a:srgbClr val="212529"/>
                </a:solidFill>
                <a:highlight>
                  <a:srgbClr val="FFFFFF"/>
                </a:highlight>
                <a:latin typeface="Open Sans"/>
                <a:ea typeface="Open Sans"/>
                <a:cs typeface="Open Sans"/>
                <a:sym typeface="Open Sans"/>
              </a:rPr>
            </a:br>
            <a:r>
              <a:rPr lang="en-GB" sz="1100">
                <a:solidFill>
                  <a:srgbClr val="212529"/>
                </a:solidFill>
                <a:highlight>
                  <a:srgbClr val="FFFFFF"/>
                </a:highlight>
                <a:latin typeface="Open Sans"/>
                <a:ea typeface="Open Sans"/>
                <a:cs typeface="Open Sans"/>
                <a:sym typeface="Open Sans"/>
              </a:rPr>
              <a:t>Are you satisfied with the current work-from-home policies?</a:t>
            </a:r>
            <a:endParaRPr sz="1100">
              <a:latin typeface="Open Sans"/>
              <a:ea typeface="Open Sans"/>
              <a:cs typeface="Open Sans"/>
              <a:sym typeface="Open Sans"/>
            </a:endParaRPr>
          </a:p>
        </p:txBody>
      </p:sp>
      <p:sp>
        <p:nvSpPr>
          <p:cNvPr id="788" name="Google Shape;788;p86"/>
          <p:cNvSpPr txBox="1"/>
          <p:nvPr/>
        </p:nvSpPr>
        <p:spPr>
          <a:xfrm>
            <a:off x="358775" y="2730375"/>
            <a:ext cx="7493400" cy="20247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A scale (e.g. a scale with five points ranging from </a:t>
            </a:r>
            <a:r>
              <a:rPr i="1" lang="en-GB" sz="1100">
                <a:solidFill>
                  <a:srgbClr val="212529"/>
                </a:solidFill>
                <a:highlight>
                  <a:srgbClr val="FFFFFF"/>
                </a:highlight>
                <a:latin typeface="Open Sans"/>
                <a:ea typeface="Open Sans"/>
                <a:cs typeface="Open Sans"/>
                <a:sym typeface="Open Sans"/>
              </a:rPr>
              <a:t>strongly agree</a:t>
            </a:r>
            <a:r>
              <a:rPr lang="en-GB" sz="1100">
                <a:solidFill>
                  <a:srgbClr val="212529"/>
                </a:solidFill>
                <a:highlight>
                  <a:srgbClr val="FFFFFF"/>
                </a:highlight>
                <a:latin typeface="Open Sans"/>
                <a:ea typeface="Open Sans"/>
                <a:cs typeface="Open Sans"/>
                <a:sym typeface="Open Sans"/>
              </a:rPr>
              <a:t> to </a:t>
            </a:r>
            <a:r>
              <a:rPr i="1" lang="en-GB" sz="1100">
                <a:solidFill>
                  <a:srgbClr val="212529"/>
                </a:solidFill>
                <a:highlight>
                  <a:srgbClr val="FFFFFF"/>
                </a:highlight>
                <a:latin typeface="Open Sans"/>
                <a:ea typeface="Open Sans"/>
                <a:cs typeface="Open Sans"/>
                <a:sym typeface="Open Sans"/>
              </a:rPr>
              <a:t>strongly disagree</a:t>
            </a:r>
            <a:r>
              <a:rPr lang="en-GB" sz="1100">
                <a:solidFill>
                  <a:srgbClr val="212529"/>
                </a:solidFill>
                <a:highlight>
                  <a:srgbClr val="FFFFFF"/>
                </a:highlight>
                <a:latin typeface="Open Sans"/>
                <a:ea typeface="Open Sans"/>
                <a:cs typeface="Open Sans"/>
                <a:sym typeface="Open Sans"/>
              </a:rPr>
              <a:t>)</a:t>
            </a:r>
            <a:endParaRPr sz="1100">
              <a:solidFill>
                <a:srgbClr val="212529"/>
              </a:solidFill>
              <a:highlight>
                <a:srgbClr val="FFFFFF"/>
              </a:highlight>
              <a:latin typeface="Open Sans"/>
              <a:ea typeface="Open Sans"/>
              <a:cs typeface="Open Sans"/>
              <a:sym typeface="Open Sans"/>
            </a:endParaRPr>
          </a:p>
          <a:p>
            <a:pPr indent="0" lvl="0" marL="457200" rtl="0" algn="l">
              <a:lnSpc>
                <a:spcPct val="115000"/>
              </a:lnSpc>
              <a:spcBef>
                <a:spcPts val="1200"/>
              </a:spcBef>
              <a:spcAft>
                <a:spcPts val="0"/>
              </a:spcAft>
              <a:buNone/>
            </a:pPr>
            <a:r>
              <a:rPr lang="en-GB" sz="1100">
                <a:solidFill>
                  <a:srgbClr val="212529"/>
                </a:solidFill>
                <a:highlight>
                  <a:srgbClr val="FFFFFF"/>
                </a:highlight>
                <a:latin typeface="Open Sans"/>
                <a:ea typeface="Open Sans"/>
                <a:cs typeface="Open Sans"/>
                <a:sym typeface="Open Sans"/>
              </a:rPr>
              <a:t>Example: Do you agree or disagree that the government should be responsible for providing clean drinking water and high-speed internet to everyone?</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120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 Strongly Agree</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 Agree</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 Undecided</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 Disagree</a:t>
            </a:r>
            <a:endParaRPr sz="1100">
              <a:solidFill>
                <a:srgbClr val="212529"/>
              </a:solidFill>
              <a:highlight>
                <a:srgbClr val="FFFFFF"/>
              </a:highlight>
              <a:latin typeface="Open Sans"/>
              <a:ea typeface="Open Sans"/>
              <a:cs typeface="Open Sans"/>
              <a:sym typeface="Open Sans"/>
            </a:endParaRPr>
          </a:p>
          <a:p>
            <a:pPr indent="-298450" lvl="0" marL="457200" rtl="0" algn="l">
              <a:lnSpc>
                <a:spcPct val="115000"/>
              </a:lnSpc>
              <a:spcBef>
                <a:spcPts val="0"/>
              </a:spcBef>
              <a:spcAft>
                <a:spcPts val="0"/>
              </a:spcAft>
              <a:buClr>
                <a:srgbClr val="212529"/>
              </a:buClr>
              <a:buSzPts val="1100"/>
              <a:buFont typeface="Open Sans"/>
              <a:buChar char="●"/>
            </a:pPr>
            <a:r>
              <a:rPr lang="en-GB" sz="1100">
                <a:solidFill>
                  <a:srgbClr val="212529"/>
                </a:solidFill>
                <a:highlight>
                  <a:srgbClr val="FFFFFF"/>
                </a:highlight>
                <a:latin typeface="Open Sans"/>
                <a:ea typeface="Open Sans"/>
                <a:cs typeface="Open Sans"/>
                <a:sym typeface="Open Sans"/>
              </a:rPr>
              <a:t> Strongly Disagree</a:t>
            </a:r>
            <a:endParaRPr sz="1100">
              <a:latin typeface="Open Sans"/>
              <a:ea typeface="Open Sans"/>
              <a:cs typeface="Open Sans"/>
              <a:sym typeface="Open Sans"/>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87"/>
          <p:cNvSpPr txBox="1"/>
          <p:nvPr>
            <p:ph idx="1" type="body"/>
          </p:nvPr>
        </p:nvSpPr>
        <p:spPr>
          <a:xfrm>
            <a:off x="311700" y="445925"/>
            <a:ext cx="8520600" cy="19392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rgbClr val="212529"/>
              </a:buClr>
              <a:buSzPts val="1100"/>
              <a:buFont typeface="Open Sans"/>
              <a:buChar char="●"/>
            </a:pPr>
            <a:r>
              <a:rPr lang="en-GB" sz="1100">
                <a:solidFill>
                  <a:srgbClr val="212529"/>
                </a:solidFill>
                <a:highlight>
                  <a:srgbClr val="FFFFFF"/>
                </a:highlight>
              </a:rPr>
              <a:t>A list of options with a single answer possible (e.g. age categories)</a:t>
            </a:r>
            <a:endParaRPr sz="1100">
              <a:solidFill>
                <a:srgbClr val="212529"/>
              </a:solidFill>
              <a:highlight>
                <a:srgbClr val="FFFFFF"/>
              </a:highlight>
            </a:endParaRPr>
          </a:p>
          <a:p>
            <a:pPr indent="0" lvl="0" marL="457200" rtl="0" algn="l">
              <a:spcBef>
                <a:spcPts val="1200"/>
              </a:spcBef>
              <a:spcAft>
                <a:spcPts val="0"/>
              </a:spcAft>
              <a:buNone/>
            </a:pPr>
            <a:r>
              <a:rPr lang="en-GB" sz="1100">
                <a:solidFill>
                  <a:srgbClr val="212529"/>
                </a:solidFill>
                <a:highlight>
                  <a:srgbClr val="FFFFFF"/>
                </a:highlight>
              </a:rPr>
              <a:t>Example: What is your age?</a:t>
            </a:r>
            <a:endParaRPr sz="1100">
              <a:solidFill>
                <a:srgbClr val="0D405F"/>
              </a:solidFill>
              <a:highlight>
                <a:srgbClr val="F9F9FB"/>
              </a:highlight>
            </a:endParaRPr>
          </a:p>
          <a:p>
            <a:pPr indent="-298450" lvl="0" marL="457200" rtl="0" algn="l">
              <a:spcBef>
                <a:spcPts val="1200"/>
              </a:spcBef>
              <a:spcAft>
                <a:spcPts val="0"/>
              </a:spcAft>
              <a:buClr>
                <a:srgbClr val="212529"/>
              </a:buClr>
              <a:buSzPts val="1100"/>
              <a:buFont typeface="Open Sans"/>
              <a:buChar char="●"/>
            </a:pPr>
            <a:r>
              <a:rPr lang="en-GB" sz="1100">
                <a:solidFill>
                  <a:srgbClr val="212529"/>
                </a:solidFill>
                <a:highlight>
                  <a:srgbClr val="FFFFFF"/>
                </a:highlight>
              </a:rPr>
              <a:t> 15 or younger</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Font typeface="Open Sans"/>
              <a:buChar char="●"/>
            </a:pPr>
            <a:r>
              <a:rPr lang="en-GB" sz="1100">
                <a:solidFill>
                  <a:srgbClr val="212529"/>
                </a:solidFill>
                <a:highlight>
                  <a:srgbClr val="FFFFFF"/>
                </a:highlight>
              </a:rPr>
              <a:t> 16–35</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Font typeface="Open Sans"/>
              <a:buChar char="●"/>
            </a:pPr>
            <a:r>
              <a:rPr lang="en-GB" sz="1100">
                <a:solidFill>
                  <a:srgbClr val="212529"/>
                </a:solidFill>
                <a:highlight>
                  <a:srgbClr val="FFFFFF"/>
                </a:highlight>
              </a:rPr>
              <a:t> 36–60</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Font typeface="Open Sans"/>
              <a:buChar char="●"/>
            </a:pPr>
            <a:r>
              <a:rPr lang="en-GB" sz="1100">
                <a:solidFill>
                  <a:srgbClr val="212529"/>
                </a:solidFill>
                <a:highlight>
                  <a:srgbClr val="FFFFFF"/>
                </a:highlight>
              </a:rPr>
              <a:t> 61–75</a:t>
            </a:r>
            <a:endParaRPr sz="1100">
              <a:solidFill>
                <a:srgbClr val="212529"/>
              </a:solidFill>
              <a:highlight>
                <a:srgbClr val="FFFFFF"/>
              </a:highlight>
            </a:endParaRPr>
          </a:p>
          <a:p>
            <a:pPr indent="-298450" lvl="0" marL="457200" rtl="0" algn="l">
              <a:spcBef>
                <a:spcPts val="0"/>
              </a:spcBef>
              <a:spcAft>
                <a:spcPts val="0"/>
              </a:spcAft>
              <a:buClr>
                <a:srgbClr val="212529"/>
              </a:buClr>
              <a:buSzPts val="1100"/>
              <a:buFont typeface="Open Sans"/>
              <a:buChar char="●"/>
            </a:pPr>
            <a:r>
              <a:rPr lang="en-GB" sz="1100">
                <a:solidFill>
                  <a:srgbClr val="212529"/>
                </a:solidFill>
                <a:highlight>
                  <a:srgbClr val="FFFFFF"/>
                </a:highlight>
              </a:rPr>
              <a:t> 76 or older</a:t>
            </a:r>
            <a:endParaRPr sz="1100"/>
          </a:p>
        </p:txBody>
      </p:sp>
      <p:pic>
        <p:nvPicPr>
          <p:cNvPr id="794" name="Google Shape;794;p87"/>
          <p:cNvPicPr preferRelativeResize="0"/>
          <p:nvPr/>
        </p:nvPicPr>
        <p:blipFill rotWithShape="1">
          <a:blip r:embed="rId3">
            <a:alphaModFix/>
          </a:blip>
          <a:srcRect b="22102" l="22406" r="31791" t="29459"/>
          <a:stretch/>
        </p:blipFill>
        <p:spPr>
          <a:xfrm>
            <a:off x="521325" y="2621425"/>
            <a:ext cx="1187849" cy="1256226"/>
          </a:xfrm>
          <a:prstGeom prst="rect">
            <a:avLst/>
          </a:prstGeom>
          <a:noFill/>
          <a:ln>
            <a:noFill/>
          </a:ln>
        </p:spPr>
      </p:pic>
      <p:sp>
        <p:nvSpPr>
          <p:cNvPr id="795" name="Google Shape;795;p87"/>
          <p:cNvSpPr txBox="1"/>
          <p:nvPr/>
        </p:nvSpPr>
        <p:spPr>
          <a:xfrm>
            <a:off x="801925" y="3041800"/>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sp>
        <p:nvSpPr>
          <p:cNvPr id="796" name="Google Shape;796;p87"/>
          <p:cNvSpPr txBox="1"/>
          <p:nvPr/>
        </p:nvSpPr>
        <p:spPr>
          <a:xfrm>
            <a:off x="1964100" y="2621425"/>
            <a:ext cx="6383700" cy="1034400"/>
          </a:xfrm>
          <a:prstGeom prst="rect">
            <a:avLst/>
          </a:prstGeom>
          <a:noFill/>
          <a:ln>
            <a:noFill/>
          </a:ln>
        </p:spPr>
        <p:txBody>
          <a:bodyPr anchorCtr="0" anchor="t" bIns="91425" lIns="91425" spcFirstLastPara="1" rIns="91425" wrap="square" tIns="91425">
            <a:spAutoFit/>
          </a:bodyPr>
          <a:lstStyle/>
          <a:p>
            <a:pPr indent="-304800" lvl="0" marL="457200" rtl="0" algn="l">
              <a:lnSpc>
                <a:spcPct val="180000"/>
              </a:lnSpc>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B</a:t>
            </a:r>
            <a:r>
              <a:rPr lang="en-GB" sz="1200">
                <a:solidFill>
                  <a:srgbClr val="212529"/>
                </a:solidFill>
                <a:highlight>
                  <a:srgbClr val="FFFFFF"/>
                </a:highlight>
                <a:latin typeface="Open Sans"/>
                <a:ea typeface="Open Sans"/>
                <a:cs typeface="Open Sans"/>
                <a:sym typeface="Open Sans"/>
              </a:rPr>
              <a:t>est for quantitative research. </a:t>
            </a:r>
            <a:endParaRPr sz="1200">
              <a:solidFill>
                <a:srgbClr val="212529"/>
              </a:solidFill>
              <a:highlight>
                <a:srgbClr val="FFFFFF"/>
              </a:highlight>
              <a:latin typeface="Open Sans"/>
              <a:ea typeface="Open Sans"/>
              <a:cs typeface="Open Sans"/>
              <a:sym typeface="Open Sans"/>
            </a:endParaRPr>
          </a:p>
          <a:p>
            <a:pPr indent="-304800" lvl="0" marL="457200" rtl="0" algn="l">
              <a:lnSpc>
                <a:spcPct val="180000"/>
              </a:lnSpc>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Provide you with numerical data that can be statistically analyzed to find patterns, trends, and correlations.</a:t>
            </a:r>
            <a:endParaRPr sz="12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8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Open</a:t>
            </a:r>
            <a:r>
              <a:rPr lang="en-GB"/>
              <a:t> Ended Questions</a:t>
            </a:r>
            <a:endParaRPr b="0" sz="2700">
              <a:solidFill>
                <a:srgbClr val="1155CC"/>
              </a:solidFill>
            </a:endParaRPr>
          </a:p>
        </p:txBody>
      </p:sp>
      <p:sp>
        <p:nvSpPr>
          <p:cNvPr id="802" name="Google Shape;802;p88"/>
          <p:cNvSpPr txBox="1"/>
          <p:nvPr/>
        </p:nvSpPr>
        <p:spPr>
          <a:xfrm>
            <a:off x="358775" y="1230250"/>
            <a:ext cx="7085100" cy="3213900"/>
          </a:xfrm>
          <a:prstGeom prst="rect">
            <a:avLst/>
          </a:prstGeom>
          <a:noFill/>
          <a:ln>
            <a:noFill/>
          </a:ln>
        </p:spPr>
        <p:txBody>
          <a:bodyPr anchorCtr="0" anchor="t" bIns="91425" lIns="91425" spcFirstLastPara="1" rIns="91425" wrap="square" tIns="91425">
            <a:spAutoFit/>
          </a:bodyPr>
          <a:lstStyle/>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Open questions are most common in interviews</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You can also use them in questionnaires. </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Useful as follow-up questions to ask for more detailed explanations of responses to the closed questions.</a:t>
            </a:r>
            <a:endParaRPr sz="1300">
              <a:solidFill>
                <a:srgbClr val="212529"/>
              </a:solidFill>
              <a:highlight>
                <a:srgbClr val="FFFFFF"/>
              </a:highlight>
              <a:latin typeface="Open Sans"/>
              <a:ea typeface="Open Sans"/>
              <a:cs typeface="Open Sans"/>
              <a:sym typeface="Open Sans"/>
            </a:endParaRPr>
          </a:p>
          <a:p>
            <a:pPr indent="0" lvl="0" marL="0" rtl="0" algn="l">
              <a:lnSpc>
                <a:spcPct val="180000"/>
              </a:lnSpc>
              <a:spcBef>
                <a:spcPts val="1200"/>
              </a:spcBef>
              <a:spcAft>
                <a:spcPts val="0"/>
              </a:spcAft>
              <a:buNone/>
            </a:pPr>
            <a:r>
              <a:rPr lang="en-GB" sz="1300">
                <a:solidFill>
                  <a:srgbClr val="212529"/>
                </a:solidFill>
                <a:highlight>
                  <a:srgbClr val="FFFFFF"/>
                </a:highlight>
                <a:latin typeface="Open Sans"/>
                <a:ea typeface="Open Sans"/>
                <a:cs typeface="Open Sans"/>
                <a:sym typeface="Open Sans"/>
              </a:rPr>
              <a:t>Examples:</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1200"/>
              </a:spcBef>
              <a:spcAft>
                <a:spcPts val="0"/>
              </a:spcAft>
              <a:buClr>
                <a:srgbClr val="212529"/>
              </a:buClr>
              <a:buSzPts val="1300"/>
              <a:buFont typeface="Open Sans"/>
              <a:buAutoNum type="arabicPeriod"/>
            </a:pPr>
            <a:r>
              <a:rPr lang="en-GB" sz="1300">
                <a:solidFill>
                  <a:srgbClr val="212529"/>
                </a:solidFill>
                <a:highlight>
                  <a:srgbClr val="FFFFFF"/>
                </a:highlight>
                <a:latin typeface="Open Sans"/>
                <a:ea typeface="Open Sans"/>
                <a:cs typeface="Open Sans"/>
                <a:sym typeface="Open Sans"/>
              </a:rPr>
              <a:t>How do you feel about the sanitation system in your area?</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AutoNum type="arabicPeriod"/>
            </a:pPr>
            <a:r>
              <a:rPr lang="en-GB" sz="1300">
                <a:solidFill>
                  <a:srgbClr val="212529"/>
                </a:solidFill>
                <a:highlight>
                  <a:srgbClr val="FFFFFF"/>
                </a:highlight>
                <a:latin typeface="Open Sans"/>
                <a:ea typeface="Open Sans"/>
                <a:cs typeface="Open Sans"/>
                <a:sym typeface="Open Sans"/>
              </a:rPr>
              <a:t>How would you describe your personality?</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AutoNum type="arabicPeriod"/>
            </a:pPr>
            <a:r>
              <a:rPr lang="en-GB" sz="1300">
                <a:solidFill>
                  <a:srgbClr val="212529"/>
                </a:solidFill>
                <a:highlight>
                  <a:srgbClr val="FFFFFF"/>
                </a:highlight>
                <a:latin typeface="Open Sans"/>
                <a:ea typeface="Open Sans"/>
                <a:cs typeface="Open Sans"/>
                <a:sym typeface="Open Sans"/>
              </a:rPr>
              <a:t>In your opinion, what is the biggest problem you face living in XYZ location?</a:t>
            </a:r>
            <a:endParaRPr sz="13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89"/>
          <p:cNvSpPr txBox="1"/>
          <p:nvPr/>
        </p:nvSpPr>
        <p:spPr>
          <a:xfrm>
            <a:off x="1845925" y="743450"/>
            <a:ext cx="6519000" cy="1271400"/>
          </a:xfrm>
          <a:prstGeom prst="rect">
            <a:avLst/>
          </a:prstGeom>
          <a:noFill/>
          <a:ln>
            <a:noFill/>
          </a:ln>
        </p:spPr>
        <p:txBody>
          <a:bodyPr anchorCtr="0" anchor="t" bIns="91425" lIns="91425" spcFirstLastPara="1" rIns="91425" wrap="square" tIns="91425">
            <a:spAutoFit/>
          </a:bodyPr>
          <a:lstStyle/>
          <a:p>
            <a:pPr indent="0" lvl="0" marL="0" rtl="0" algn="l">
              <a:lnSpc>
                <a:spcPct val="180000"/>
              </a:lnSpc>
              <a:spcBef>
                <a:spcPts val="0"/>
              </a:spcBef>
              <a:spcAft>
                <a:spcPts val="0"/>
              </a:spcAft>
              <a:buNone/>
            </a:pPr>
            <a:r>
              <a:rPr lang="en-GB" sz="1100">
                <a:solidFill>
                  <a:srgbClr val="212529"/>
                </a:solidFill>
                <a:highlight>
                  <a:srgbClr val="FFFFFF"/>
                </a:highlight>
                <a:latin typeface="Open Sans"/>
                <a:ea typeface="Open Sans"/>
                <a:cs typeface="Open Sans"/>
                <a:sym typeface="Open Sans"/>
              </a:rPr>
              <a:t>Open-ended questions are best for qualitative research. </a:t>
            </a:r>
            <a:endParaRPr sz="1100">
              <a:solidFill>
                <a:srgbClr val="212529"/>
              </a:solidFill>
              <a:highlight>
                <a:srgbClr val="FFFFFF"/>
              </a:highlight>
              <a:latin typeface="Open Sans"/>
              <a:ea typeface="Open Sans"/>
              <a:cs typeface="Open Sans"/>
              <a:sym typeface="Open Sans"/>
            </a:endParaRPr>
          </a:p>
          <a:p>
            <a:pPr indent="0" lvl="0" marL="0" rtl="0" algn="l">
              <a:lnSpc>
                <a:spcPct val="180000"/>
              </a:lnSpc>
              <a:spcBef>
                <a:spcPts val="1200"/>
              </a:spcBef>
              <a:spcAft>
                <a:spcPts val="0"/>
              </a:spcAft>
              <a:buNone/>
            </a:pPr>
            <a:r>
              <a:rPr lang="en-GB" sz="1100">
                <a:solidFill>
                  <a:srgbClr val="212529"/>
                </a:solidFill>
                <a:highlight>
                  <a:srgbClr val="FFFFFF"/>
                </a:highlight>
                <a:latin typeface="Open Sans"/>
                <a:ea typeface="Open Sans"/>
                <a:cs typeface="Open Sans"/>
                <a:sym typeface="Open Sans"/>
              </a:rPr>
              <a:t>This type of question has no predetermined answers to choose from. </a:t>
            </a:r>
            <a:endParaRPr sz="1100">
              <a:solidFill>
                <a:srgbClr val="212529"/>
              </a:solidFill>
              <a:highlight>
                <a:srgbClr val="FFFFFF"/>
              </a:highlight>
              <a:latin typeface="Open Sans"/>
              <a:ea typeface="Open Sans"/>
              <a:cs typeface="Open Sans"/>
              <a:sym typeface="Open Sans"/>
            </a:endParaRPr>
          </a:p>
          <a:p>
            <a:pPr indent="0" lvl="0" marL="0" rtl="0" algn="l">
              <a:lnSpc>
                <a:spcPct val="180000"/>
              </a:lnSpc>
              <a:spcBef>
                <a:spcPts val="1200"/>
              </a:spcBef>
              <a:spcAft>
                <a:spcPts val="1200"/>
              </a:spcAft>
              <a:buNone/>
            </a:pPr>
            <a:r>
              <a:rPr lang="en-GB" sz="1100">
                <a:solidFill>
                  <a:srgbClr val="212529"/>
                </a:solidFill>
                <a:highlight>
                  <a:srgbClr val="FFFFFF"/>
                </a:highlight>
                <a:latin typeface="Open Sans"/>
                <a:ea typeface="Open Sans"/>
                <a:cs typeface="Open Sans"/>
                <a:sym typeface="Open Sans"/>
              </a:rPr>
              <a:t>Instead, the respondent answers in their own words.</a:t>
            </a:r>
            <a:endParaRPr sz="1100">
              <a:latin typeface="Open Sans"/>
              <a:ea typeface="Open Sans"/>
              <a:cs typeface="Open Sans"/>
              <a:sym typeface="Open Sans"/>
            </a:endParaRPr>
          </a:p>
        </p:txBody>
      </p:sp>
      <p:pic>
        <p:nvPicPr>
          <p:cNvPr id="808" name="Google Shape;808;p89"/>
          <p:cNvPicPr preferRelativeResize="0"/>
          <p:nvPr/>
        </p:nvPicPr>
        <p:blipFill rotWithShape="1">
          <a:blip r:embed="rId3">
            <a:alphaModFix/>
          </a:blip>
          <a:srcRect b="22102" l="22406" r="31791" t="29459"/>
          <a:stretch/>
        </p:blipFill>
        <p:spPr>
          <a:xfrm>
            <a:off x="461525" y="664425"/>
            <a:ext cx="1187849" cy="1256226"/>
          </a:xfrm>
          <a:prstGeom prst="rect">
            <a:avLst/>
          </a:prstGeom>
          <a:noFill/>
          <a:ln>
            <a:noFill/>
          </a:ln>
        </p:spPr>
      </p:pic>
      <p:sp>
        <p:nvSpPr>
          <p:cNvPr id="809" name="Google Shape;809;p89"/>
          <p:cNvSpPr txBox="1"/>
          <p:nvPr/>
        </p:nvSpPr>
        <p:spPr>
          <a:xfrm>
            <a:off x="742125" y="1084800"/>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grpSp>
        <p:nvGrpSpPr>
          <p:cNvPr id="814" name="Google Shape;814;p90"/>
          <p:cNvGrpSpPr/>
          <p:nvPr/>
        </p:nvGrpSpPr>
        <p:grpSpPr>
          <a:xfrm>
            <a:off x="3415002" y="476803"/>
            <a:ext cx="2324147" cy="2513491"/>
            <a:chOff x="571536" y="1957150"/>
            <a:chExt cx="1755000" cy="1897977"/>
          </a:xfrm>
        </p:grpSpPr>
        <p:sp>
          <p:nvSpPr>
            <p:cNvPr id="815" name="Google Shape;815;p90"/>
            <p:cNvSpPr/>
            <p:nvPr/>
          </p:nvSpPr>
          <p:spPr>
            <a:xfrm>
              <a:off x="1151886" y="1957150"/>
              <a:ext cx="594300" cy="594300"/>
            </a:xfrm>
            <a:prstGeom prst="ellipse">
              <a:avLst/>
            </a:prstGeom>
            <a:noFill/>
            <a:ln cap="flat" cmpd="sng" w="38100">
              <a:solidFill>
                <a:srgbClr val="0B7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90"/>
            <p:cNvSpPr txBox="1"/>
            <p:nvPr/>
          </p:nvSpPr>
          <p:spPr>
            <a:xfrm>
              <a:off x="12306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1300">
                  <a:solidFill>
                    <a:srgbClr val="0B7140"/>
                  </a:solidFill>
                  <a:latin typeface="Roboto"/>
                  <a:ea typeface="Roboto"/>
                  <a:cs typeface="Roboto"/>
                  <a:sym typeface="Roboto"/>
                </a:rPr>
                <a:t>2</a:t>
              </a:r>
              <a:endParaRPr b="1" sz="1300">
                <a:solidFill>
                  <a:srgbClr val="0B7140"/>
                </a:solidFill>
                <a:latin typeface="Roboto"/>
                <a:ea typeface="Roboto"/>
                <a:cs typeface="Roboto"/>
                <a:sym typeface="Roboto"/>
              </a:endParaRPr>
            </a:p>
          </p:txBody>
        </p:sp>
        <p:sp>
          <p:nvSpPr>
            <p:cNvPr id="817" name="Google Shape;817;p90"/>
            <p:cNvSpPr txBox="1"/>
            <p:nvPr/>
          </p:nvSpPr>
          <p:spPr>
            <a:xfrm>
              <a:off x="594488" y="2660925"/>
              <a:ext cx="1709100" cy="44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rgbClr val="0B7140"/>
                  </a:solidFill>
                  <a:latin typeface="Roboto"/>
                  <a:ea typeface="Roboto"/>
                  <a:cs typeface="Roboto"/>
                  <a:sym typeface="Roboto"/>
                </a:rPr>
                <a:t>The Content of the Questions</a:t>
              </a:r>
              <a:endParaRPr b="1" sz="1200">
                <a:solidFill>
                  <a:srgbClr val="0B7140"/>
                </a:solidFill>
                <a:latin typeface="Roboto"/>
                <a:ea typeface="Roboto"/>
                <a:cs typeface="Roboto"/>
                <a:sym typeface="Roboto"/>
              </a:endParaRPr>
            </a:p>
          </p:txBody>
        </p:sp>
        <p:sp>
          <p:nvSpPr>
            <p:cNvPr id="818" name="Google Shape;818;p90"/>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1300"/>
                </a:spcBef>
                <a:spcAft>
                  <a:spcPts val="700"/>
                </a:spcAft>
                <a:buNone/>
              </a:pPr>
              <a:r>
                <a:t/>
              </a:r>
              <a:endParaRPr sz="1100">
                <a:solidFill>
                  <a:srgbClr val="0B7140"/>
                </a:solidFill>
                <a:latin typeface="Open Sans"/>
                <a:ea typeface="Open Sans"/>
                <a:cs typeface="Open Sans"/>
                <a:sym typeface="Open Sans"/>
              </a:endParaRPr>
            </a:p>
          </p:txBody>
        </p:sp>
      </p:grpSp>
      <p:sp>
        <p:nvSpPr>
          <p:cNvPr id="819" name="Google Shape;819;p90"/>
          <p:cNvSpPr txBox="1"/>
          <p:nvPr/>
        </p:nvSpPr>
        <p:spPr>
          <a:xfrm>
            <a:off x="595925" y="1859600"/>
            <a:ext cx="8246700" cy="2841900"/>
          </a:xfrm>
          <a:prstGeom prst="rect">
            <a:avLst/>
          </a:prstGeom>
          <a:noFill/>
          <a:ln>
            <a:noFill/>
          </a:ln>
        </p:spPr>
        <p:txBody>
          <a:bodyPr anchorCtr="0" anchor="t" bIns="91425" lIns="91425" spcFirstLastPara="1" rIns="91425" wrap="square" tIns="91425">
            <a:noAutofit/>
          </a:bodyPr>
          <a:lstStyle/>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To ensure the validity and reliability of your results, you need to carefully consider each question in the survey. </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All questions should be narrowly focused with enough context for the respondent to answer accurately. </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Avoid questions that are not directly relevant to the survey’s purpose.</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When constructing closed-ended questions, ensure that the options cover all possibilities. If you include a list of options that isn’t exhaustive, you can add another field.</a:t>
            </a:r>
            <a:endParaRPr sz="1300">
              <a:solidFill>
                <a:srgbClr val="212529"/>
              </a:solidFill>
              <a:highlight>
                <a:srgbClr val="FFFFFF"/>
              </a:highlight>
              <a:latin typeface="Open Sans"/>
              <a:ea typeface="Open Sans"/>
              <a:cs typeface="Open Sans"/>
              <a:sym typeface="Open Sans"/>
            </a:endParaRPr>
          </a:p>
          <a:p>
            <a:pPr indent="0" lvl="0" marL="0" rtl="0" algn="ctr">
              <a:lnSpc>
                <a:spcPct val="115000"/>
              </a:lnSpc>
              <a:spcBef>
                <a:spcPts val="1200"/>
              </a:spcBef>
              <a:spcAft>
                <a:spcPts val="0"/>
              </a:spcAft>
              <a:buNone/>
            </a:pPr>
            <a:r>
              <a:t/>
            </a:r>
            <a:endParaRPr sz="12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grpSp>
        <p:nvGrpSpPr>
          <p:cNvPr id="824" name="Google Shape;824;p91"/>
          <p:cNvGrpSpPr/>
          <p:nvPr/>
        </p:nvGrpSpPr>
        <p:grpSpPr>
          <a:xfrm>
            <a:off x="3415002" y="476803"/>
            <a:ext cx="2324147" cy="2513491"/>
            <a:chOff x="571536" y="1957150"/>
            <a:chExt cx="1755000" cy="1897977"/>
          </a:xfrm>
        </p:grpSpPr>
        <p:sp>
          <p:nvSpPr>
            <p:cNvPr id="825" name="Google Shape;825;p91"/>
            <p:cNvSpPr/>
            <p:nvPr/>
          </p:nvSpPr>
          <p:spPr>
            <a:xfrm>
              <a:off x="1151886" y="1957150"/>
              <a:ext cx="594300" cy="594300"/>
            </a:xfrm>
            <a:prstGeom prst="ellipse">
              <a:avLst/>
            </a:prstGeom>
            <a:noFill/>
            <a:ln cap="flat" cmpd="sng" w="38100">
              <a:solidFill>
                <a:srgbClr val="0B7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91"/>
            <p:cNvSpPr txBox="1"/>
            <p:nvPr/>
          </p:nvSpPr>
          <p:spPr>
            <a:xfrm>
              <a:off x="12306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1300">
                  <a:solidFill>
                    <a:srgbClr val="0B7140"/>
                  </a:solidFill>
                  <a:latin typeface="Roboto"/>
                  <a:ea typeface="Roboto"/>
                  <a:cs typeface="Roboto"/>
                  <a:sym typeface="Roboto"/>
                </a:rPr>
                <a:t>3</a:t>
              </a:r>
              <a:endParaRPr b="1" sz="1300">
                <a:solidFill>
                  <a:srgbClr val="0B7140"/>
                </a:solidFill>
                <a:latin typeface="Roboto"/>
                <a:ea typeface="Roboto"/>
                <a:cs typeface="Roboto"/>
                <a:sym typeface="Roboto"/>
              </a:endParaRPr>
            </a:p>
          </p:txBody>
        </p:sp>
        <p:sp>
          <p:nvSpPr>
            <p:cNvPr id="827" name="Google Shape;827;p91"/>
            <p:cNvSpPr txBox="1"/>
            <p:nvPr/>
          </p:nvSpPr>
          <p:spPr>
            <a:xfrm>
              <a:off x="594488" y="2660925"/>
              <a:ext cx="1709100" cy="44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chemeClr val="accent5"/>
                  </a:solidFill>
                  <a:latin typeface="Roboto"/>
                  <a:ea typeface="Roboto"/>
                  <a:cs typeface="Roboto"/>
                  <a:sym typeface="Roboto"/>
                </a:rPr>
                <a:t>Phrasing </a:t>
              </a:r>
              <a:r>
                <a:rPr b="1" lang="en-GB" sz="1200">
                  <a:solidFill>
                    <a:schemeClr val="accent5"/>
                  </a:solidFill>
                  <a:latin typeface="Roboto"/>
                  <a:ea typeface="Roboto"/>
                  <a:cs typeface="Roboto"/>
                  <a:sym typeface="Roboto"/>
                </a:rPr>
                <a:t>the survey questions</a:t>
              </a:r>
              <a:endParaRPr b="1" sz="1200">
                <a:solidFill>
                  <a:schemeClr val="accent5"/>
                </a:solidFill>
                <a:latin typeface="Roboto"/>
                <a:ea typeface="Roboto"/>
                <a:cs typeface="Roboto"/>
                <a:sym typeface="Roboto"/>
              </a:endParaRPr>
            </a:p>
            <a:p>
              <a:pPr indent="0" lvl="0" marL="0" rtl="0" algn="ctr">
                <a:lnSpc>
                  <a:spcPct val="115000"/>
                </a:lnSpc>
                <a:spcBef>
                  <a:spcPts val="0"/>
                </a:spcBef>
                <a:spcAft>
                  <a:spcPts val="0"/>
                </a:spcAft>
                <a:buNone/>
              </a:pPr>
              <a:r>
                <a:t/>
              </a:r>
              <a:endParaRPr b="1" sz="1000">
                <a:solidFill>
                  <a:srgbClr val="0B7140"/>
                </a:solidFill>
                <a:latin typeface="Roboto"/>
                <a:ea typeface="Roboto"/>
                <a:cs typeface="Roboto"/>
                <a:sym typeface="Roboto"/>
              </a:endParaRPr>
            </a:p>
          </p:txBody>
        </p:sp>
        <p:sp>
          <p:nvSpPr>
            <p:cNvPr id="828" name="Google Shape;828;p91"/>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1300"/>
                </a:spcBef>
                <a:spcAft>
                  <a:spcPts val="700"/>
                </a:spcAft>
                <a:buNone/>
              </a:pPr>
              <a:r>
                <a:t/>
              </a:r>
              <a:endParaRPr sz="1100">
                <a:solidFill>
                  <a:srgbClr val="0B7140"/>
                </a:solidFill>
                <a:latin typeface="Open Sans"/>
                <a:ea typeface="Open Sans"/>
                <a:cs typeface="Open Sans"/>
                <a:sym typeface="Open Sans"/>
              </a:endParaRPr>
            </a:p>
          </p:txBody>
        </p:sp>
      </p:grpSp>
      <p:sp>
        <p:nvSpPr>
          <p:cNvPr id="829" name="Google Shape;829;p91"/>
          <p:cNvSpPr txBox="1"/>
          <p:nvPr/>
        </p:nvSpPr>
        <p:spPr>
          <a:xfrm>
            <a:off x="453725" y="1939950"/>
            <a:ext cx="8246700" cy="2028300"/>
          </a:xfrm>
          <a:prstGeom prst="rect">
            <a:avLst/>
          </a:prstGeom>
          <a:noFill/>
          <a:ln>
            <a:noFill/>
          </a:ln>
        </p:spPr>
        <p:txBody>
          <a:bodyPr anchorCtr="0" anchor="t" bIns="91425" lIns="91425" spcFirstLastPara="1" rIns="91425" wrap="square" tIns="91425">
            <a:noAutofit/>
          </a:bodyPr>
          <a:lstStyle/>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In terms of language, the survey questions should be as clear and precise as possible. </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Tailor the questions to your target population, keeping in mind their level of knowledge of the topic.</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Use language that respondents will easily understand, and avoid words with vague or ambiguous meanings. </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Make sure your questions are phrased neutrally, with no bias towards one answer or another.</a:t>
            </a:r>
            <a:endParaRPr sz="1300">
              <a:solidFill>
                <a:srgbClr val="212529"/>
              </a:solidFill>
              <a:highlight>
                <a:srgbClr val="FFFFFF"/>
              </a:highlight>
              <a:latin typeface="Open Sans"/>
              <a:ea typeface="Open Sans"/>
              <a:cs typeface="Open Sans"/>
              <a:sym typeface="Open Sans"/>
            </a:endParaRPr>
          </a:p>
          <a:p>
            <a:pPr indent="0" lvl="0" marL="0" rtl="0" algn="ctr">
              <a:lnSpc>
                <a:spcPct val="115000"/>
              </a:lnSpc>
              <a:spcBef>
                <a:spcPts val="1200"/>
              </a:spcBef>
              <a:spcAft>
                <a:spcPts val="0"/>
              </a:spcAft>
              <a:buNone/>
            </a:pPr>
            <a:r>
              <a:t/>
            </a:r>
            <a:endParaRPr sz="12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Recap</a:t>
            </a:r>
            <a:r>
              <a:rPr lang="en-GB"/>
              <a:t> </a:t>
            </a:r>
            <a:r>
              <a:rPr b="0" lang="en-GB" sz="2700">
                <a:solidFill>
                  <a:srgbClr val="1155CC"/>
                </a:solidFill>
              </a:rPr>
              <a:t>(Comment on chat…) </a:t>
            </a:r>
            <a:endParaRPr b="0" sz="2700">
              <a:solidFill>
                <a:srgbClr val="1155CC"/>
              </a:solidFill>
            </a:endParaRPr>
          </a:p>
          <a:p>
            <a:pPr indent="0" lvl="0" marL="0" rtl="0" algn="l">
              <a:spcBef>
                <a:spcPts val="0"/>
              </a:spcBef>
              <a:spcAft>
                <a:spcPts val="0"/>
              </a:spcAft>
              <a:buNone/>
            </a:pPr>
            <a:r>
              <a:t/>
            </a:r>
            <a:endParaRPr/>
          </a:p>
        </p:txBody>
      </p:sp>
      <p:sp>
        <p:nvSpPr>
          <p:cNvPr id="119" name="Google Shape;119;p20"/>
          <p:cNvSpPr txBox="1"/>
          <p:nvPr>
            <p:ph idx="1" type="body"/>
          </p:nvPr>
        </p:nvSpPr>
        <p:spPr>
          <a:xfrm>
            <a:off x="618900" y="2129550"/>
            <a:ext cx="8213400" cy="442200"/>
          </a:xfrm>
          <a:prstGeom prst="rect">
            <a:avLst/>
          </a:prstGeom>
        </p:spPr>
        <p:txBody>
          <a:bodyPr anchorCtr="0" anchor="t" bIns="91425" lIns="91425" spcFirstLastPara="1" rIns="91425" wrap="square" tIns="91425">
            <a:normAutofit/>
          </a:bodyPr>
          <a:lstStyle/>
          <a:p>
            <a:pPr indent="-336550" lvl="0" marL="457200" rtl="0" algn="l">
              <a:lnSpc>
                <a:spcPct val="115000"/>
              </a:lnSpc>
              <a:spcBef>
                <a:spcPts val="0"/>
              </a:spcBef>
              <a:spcAft>
                <a:spcPts val="0"/>
              </a:spcAft>
              <a:buClr>
                <a:srgbClr val="000000"/>
              </a:buClr>
              <a:buSzPts val="1700"/>
              <a:buChar char="-"/>
            </a:pPr>
            <a:r>
              <a:rPr lang="en-GB" sz="1700">
                <a:solidFill>
                  <a:srgbClr val="000000"/>
                </a:solidFill>
                <a:highlight>
                  <a:srgbClr val="FFFFFF"/>
                </a:highlight>
              </a:rPr>
              <a:t>What did we do in the Day 3 of the training sessions?</a:t>
            </a:r>
            <a:endParaRPr sz="1700">
              <a:solidFill>
                <a:srgbClr val="000000"/>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grpSp>
        <p:nvGrpSpPr>
          <p:cNvPr id="834" name="Google Shape;834;p92"/>
          <p:cNvGrpSpPr/>
          <p:nvPr/>
        </p:nvGrpSpPr>
        <p:grpSpPr>
          <a:xfrm>
            <a:off x="3415002" y="476803"/>
            <a:ext cx="2324147" cy="2513491"/>
            <a:chOff x="571536" y="1957150"/>
            <a:chExt cx="1755000" cy="1897977"/>
          </a:xfrm>
        </p:grpSpPr>
        <p:sp>
          <p:nvSpPr>
            <p:cNvPr id="835" name="Google Shape;835;p92"/>
            <p:cNvSpPr/>
            <p:nvPr/>
          </p:nvSpPr>
          <p:spPr>
            <a:xfrm>
              <a:off x="1151886" y="1957150"/>
              <a:ext cx="594300" cy="594300"/>
            </a:xfrm>
            <a:prstGeom prst="ellipse">
              <a:avLst/>
            </a:prstGeom>
            <a:noFill/>
            <a:ln cap="flat" cmpd="sng" w="38100">
              <a:solidFill>
                <a:srgbClr val="0B71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92"/>
            <p:cNvSpPr txBox="1"/>
            <p:nvPr/>
          </p:nvSpPr>
          <p:spPr>
            <a:xfrm>
              <a:off x="12306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1300">
                  <a:solidFill>
                    <a:srgbClr val="0B7140"/>
                  </a:solidFill>
                  <a:latin typeface="Roboto"/>
                  <a:ea typeface="Roboto"/>
                  <a:cs typeface="Roboto"/>
                  <a:sym typeface="Roboto"/>
                </a:rPr>
                <a:t>4</a:t>
              </a:r>
              <a:endParaRPr b="1" sz="1300">
                <a:solidFill>
                  <a:srgbClr val="0B7140"/>
                </a:solidFill>
                <a:latin typeface="Roboto"/>
                <a:ea typeface="Roboto"/>
                <a:cs typeface="Roboto"/>
                <a:sym typeface="Roboto"/>
              </a:endParaRPr>
            </a:p>
          </p:txBody>
        </p:sp>
        <p:sp>
          <p:nvSpPr>
            <p:cNvPr id="837" name="Google Shape;837;p92"/>
            <p:cNvSpPr txBox="1"/>
            <p:nvPr/>
          </p:nvSpPr>
          <p:spPr>
            <a:xfrm>
              <a:off x="594488" y="2660925"/>
              <a:ext cx="1709100" cy="44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accent5"/>
                  </a:solidFill>
                  <a:latin typeface="Roboto"/>
                  <a:ea typeface="Roboto"/>
                  <a:cs typeface="Roboto"/>
                  <a:sym typeface="Roboto"/>
                </a:rPr>
                <a:t>The ordering and layout of the questions</a:t>
              </a:r>
              <a:endParaRPr b="1" sz="1100">
                <a:solidFill>
                  <a:schemeClr val="accent5"/>
                </a:solidFill>
                <a:latin typeface="Roboto"/>
                <a:ea typeface="Roboto"/>
                <a:cs typeface="Roboto"/>
                <a:sym typeface="Roboto"/>
              </a:endParaRPr>
            </a:p>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838" name="Google Shape;838;p92"/>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1300"/>
                </a:spcBef>
                <a:spcAft>
                  <a:spcPts val="700"/>
                </a:spcAft>
                <a:buNone/>
              </a:pPr>
              <a:r>
                <a:t/>
              </a:r>
              <a:endParaRPr sz="1100">
                <a:solidFill>
                  <a:srgbClr val="0B7140"/>
                </a:solidFill>
                <a:latin typeface="Open Sans"/>
                <a:ea typeface="Open Sans"/>
                <a:cs typeface="Open Sans"/>
                <a:sym typeface="Open Sans"/>
              </a:endParaRPr>
            </a:p>
          </p:txBody>
        </p:sp>
      </p:grpSp>
      <p:sp>
        <p:nvSpPr>
          <p:cNvPr id="839" name="Google Shape;839;p92"/>
          <p:cNvSpPr txBox="1"/>
          <p:nvPr/>
        </p:nvSpPr>
        <p:spPr>
          <a:xfrm>
            <a:off x="453725" y="1939950"/>
            <a:ext cx="8246700" cy="2681100"/>
          </a:xfrm>
          <a:prstGeom prst="rect">
            <a:avLst/>
          </a:prstGeom>
          <a:noFill/>
          <a:ln>
            <a:noFill/>
          </a:ln>
        </p:spPr>
        <p:txBody>
          <a:bodyPr anchorCtr="0" anchor="t" bIns="91425" lIns="91425" spcFirstLastPara="1" rIns="91425" wrap="square" tIns="91425">
            <a:noAutofit/>
          </a:bodyPr>
          <a:lstStyle/>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The questions should be arranged in a logical order. </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Start with easy, non-sensitive, closed-ended questions that will encourage the respondent to continue.</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If the survey covers several different topics or themes, group together related questions. </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You can divide a questionnaire into sections to help respondents understand what is being asked in each part. </a:t>
            </a:r>
            <a:endParaRPr sz="1300">
              <a:solidFill>
                <a:srgbClr val="212529"/>
              </a:solidFill>
              <a:highlight>
                <a:srgbClr val="FFFFFF"/>
              </a:highlight>
              <a:latin typeface="Open Sans"/>
              <a:ea typeface="Open Sans"/>
              <a:cs typeface="Open Sans"/>
              <a:sym typeface="Open Sans"/>
            </a:endParaRPr>
          </a:p>
          <a:p>
            <a:pPr indent="-311150" lvl="0" marL="457200" rtl="0" algn="l">
              <a:lnSpc>
                <a:spcPct val="180000"/>
              </a:lnSpc>
              <a:spcBef>
                <a:spcPts val="0"/>
              </a:spcBef>
              <a:spcAft>
                <a:spcPts val="0"/>
              </a:spcAft>
              <a:buClr>
                <a:srgbClr val="212529"/>
              </a:buClr>
              <a:buSzPts val="1300"/>
              <a:buFont typeface="Open Sans"/>
              <a:buChar char="-"/>
            </a:pPr>
            <a:r>
              <a:rPr lang="en-GB" sz="1300">
                <a:solidFill>
                  <a:srgbClr val="212529"/>
                </a:solidFill>
                <a:highlight>
                  <a:srgbClr val="FFFFFF"/>
                </a:highlight>
                <a:latin typeface="Open Sans"/>
                <a:ea typeface="Open Sans"/>
                <a:cs typeface="Open Sans"/>
                <a:sym typeface="Open Sans"/>
              </a:rPr>
              <a:t>If a question refers back to or depends on the answer to a previous question, they should be placed directly next to one another. </a:t>
            </a:r>
            <a:endParaRPr sz="1300">
              <a:solidFill>
                <a:srgbClr val="212529"/>
              </a:solidFill>
              <a:highlight>
                <a:srgbClr val="FFFFFF"/>
              </a:highlight>
              <a:latin typeface="Open Sans"/>
              <a:ea typeface="Open Sans"/>
              <a:cs typeface="Open Sans"/>
              <a:sym typeface="Open Sans"/>
            </a:endParaRPr>
          </a:p>
          <a:p>
            <a:pPr indent="0" lvl="0" marL="0" rtl="0" algn="ctr">
              <a:lnSpc>
                <a:spcPct val="115000"/>
              </a:lnSpc>
              <a:spcBef>
                <a:spcPts val="1200"/>
              </a:spcBef>
              <a:spcAft>
                <a:spcPts val="0"/>
              </a:spcAft>
              <a:buNone/>
            </a:pPr>
            <a:r>
              <a:t/>
            </a:r>
            <a:endParaRPr sz="12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93"/>
          <p:cNvSpPr txBox="1"/>
          <p:nvPr>
            <p:ph type="title"/>
          </p:nvPr>
        </p:nvSpPr>
        <p:spPr>
          <a:xfrm>
            <a:off x="311700" y="500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Survey Research</a:t>
            </a:r>
            <a:endParaRPr b="0">
              <a:solidFill>
                <a:srgbClr val="1155CC"/>
              </a:solidFill>
            </a:endParaRPr>
          </a:p>
        </p:txBody>
      </p:sp>
      <p:sp>
        <p:nvSpPr>
          <p:cNvPr id="845" name="Google Shape;845;p93"/>
          <p:cNvSpPr txBox="1"/>
          <p:nvPr/>
        </p:nvSpPr>
        <p:spPr>
          <a:xfrm>
            <a:off x="2307350" y="1207725"/>
            <a:ext cx="4767300" cy="113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This project students are expected to do Surveys. </a:t>
            </a:r>
            <a:endParaRPr sz="1100">
              <a:solidFill>
                <a:srgbClr val="212529"/>
              </a:solidFill>
              <a:highlight>
                <a:srgbClr val="FFFFFF"/>
              </a:highlight>
              <a:latin typeface="Helvetica Neue"/>
              <a:ea typeface="Helvetica Neue"/>
              <a:cs typeface="Helvetica Neue"/>
              <a:sym typeface="Helvetica Neue"/>
            </a:endParaRPr>
          </a:p>
          <a:p>
            <a:pPr indent="0" lvl="0" marL="0" rtl="0" algn="ctr">
              <a:lnSpc>
                <a:spcPct val="115000"/>
              </a:lnSpc>
              <a:spcBef>
                <a:spcPts val="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Survey research means collecting information about a group of people by asking them questions and analyzing the results. To conduct an effective survey, follow these four steps:</a:t>
            </a:r>
            <a:endParaRPr sz="1100">
              <a:solidFill>
                <a:srgbClr val="212529"/>
              </a:solidFill>
              <a:highlight>
                <a:srgbClr val="FFFFFF"/>
              </a:highlight>
              <a:latin typeface="Helvetica Neue"/>
              <a:ea typeface="Helvetica Neue"/>
              <a:cs typeface="Helvetica Neue"/>
              <a:sym typeface="Helvetica Neue"/>
            </a:endParaRPr>
          </a:p>
        </p:txBody>
      </p:sp>
      <p:sp>
        <p:nvSpPr>
          <p:cNvPr id="846" name="Google Shape;846;p93"/>
          <p:cNvSpPr txBox="1"/>
          <p:nvPr/>
        </p:nvSpPr>
        <p:spPr>
          <a:xfrm>
            <a:off x="115540" y="3536550"/>
            <a:ext cx="1801500" cy="1108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Determine who will participate in the survey - define population and sample</a:t>
            </a:r>
            <a:endParaRPr b="1" sz="1200">
              <a:solidFill>
                <a:schemeClr val="accent5"/>
              </a:solidFill>
              <a:highlight>
                <a:srgbClr val="FFFFFF"/>
              </a:highlight>
              <a:latin typeface="Open Sans"/>
              <a:ea typeface="Open Sans"/>
              <a:cs typeface="Open Sans"/>
              <a:sym typeface="Open Sans"/>
            </a:endParaRPr>
          </a:p>
        </p:txBody>
      </p:sp>
      <p:sp>
        <p:nvSpPr>
          <p:cNvPr id="847" name="Google Shape;847;p93"/>
          <p:cNvSpPr txBox="1"/>
          <p:nvPr/>
        </p:nvSpPr>
        <p:spPr>
          <a:xfrm>
            <a:off x="2459382" y="3536550"/>
            <a:ext cx="1801500" cy="738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Decide the type of survey (In-person</a:t>
            </a:r>
            <a:br>
              <a:rPr b="1" lang="en-GB" sz="1200">
                <a:solidFill>
                  <a:schemeClr val="accent5"/>
                </a:solidFill>
                <a:highlight>
                  <a:srgbClr val="FFFFFF"/>
                </a:highlight>
                <a:latin typeface="Open Sans"/>
                <a:ea typeface="Open Sans"/>
                <a:cs typeface="Open Sans"/>
                <a:sym typeface="Open Sans"/>
              </a:rPr>
            </a:br>
            <a:r>
              <a:rPr b="1" lang="en-GB" sz="1200">
                <a:solidFill>
                  <a:schemeClr val="accent5"/>
                </a:solidFill>
                <a:highlight>
                  <a:srgbClr val="FFFFFF"/>
                </a:highlight>
                <a:latin typeface="Open Sans"/>
                <a:ea typeface="Open Sans"/>
                <a:cs typeface="Open Sans"/>
                <a:sym typeface="Open Sans"/>
              </a:rPr>
              <a:t>or Online)</a:t>
            </a:r>
            <a:endParaRPr b="1">
              <a:solidFill>
                <a:schemeClr val="accent5"/>
              </a:solidFill>
              <a:latin typeface="Open Sans"/>
              <a:ea typeface="Open Sans"/>
              <a:cs typeface="Open Sans"/>
              <a:sym typeface="Open Sans"/>
            </a:endParaRPr>
          </a:p>
        </p:txBody>
      </p:sp>
      <p:sp>
        <p:nvSpPr>
          <p:cNvPr id="848" name="Google Shape;848;p93"/>
          <p:cNvSpPr txBox="1"/>
          <p:nvPr/>
        </p:nvSpPr>
        <p:spPr>
          <a:xfrm>
            <a:off x="4803223" y="3536550"/>
            <a:ext cx="1801500" cy="554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Design the survey questions and layout</a:t>
            </a:r>
            <a:endParaRPr b="1" sz="1200">
              <a:solidFill>
                <a:schemeClr val="accent5"/>
              </a:solidFill>
              <a:highlight>
                <a:srgbClr val="FFFFFF"/>
              </a:highlight>
              <a:latin typeface="Open Sans"/>
              <a:ea typeface="Open Sans"/>
              <a:cs typeface="Open Sans"/>
              <a:sym typeface="Open Sans"/>
            </a:endParaRPr>
          </a:p>
        </p:txBody>
      </p:sp>
      <p:sp>
        <p:nvSpPr>
          <p:cNvPr id="849" name="Google Shape;849;p93"/>
          <p:cNvSpPr txBox="1"/>
          <p:nvPr/>
        </p:nvSpPr>
        <p:spPr>
          <a:xfrm>
            <a:off x="7147065" y="3536550"/>
            <a:ext cx="1801500" cy="6048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300"/>
              </a:spcBef>
              <a:spcAft>
                <a:spcPts val="700"/>
              </a:spcAft>
              <a:buNone/>
            </a:pPr>
            <a:r>
              <a:rPr b="1" lang="en-GB" sz="1300">
                <a:solidFill>
                  <a:schemeClr val="accent5"/>
                </a:solidFill>
                <a:highlight>
                  <a:srgbClr val="FFFFFF"/>
                </a:highlight>
                <a:latin typeface="Open Sans"/>
                <a:ea typeface="Open Sans"/>
                <a:cs typeface="Open Sans"/>
                <a:sym typeface="Open Sans"/>
              </a:rPr>
              <a:t>Distribute the survey</a:t>
            </a:r>
            <a:endParaRPr b="1" sz="1300">
              <a:solidFill>
                <a:schemeClr val="accent5"/>
              </a:solidFill>
              <a:highlight>
                <a:srgbClr val="FFFFFF"/>
              </a:highlight>
              <a:latin typeface="Open Sans"/>
              <a:ea typeface="Open Sans"/>
              <a:cs typeface="Open Sans"/>
              <a:sym typeface="Open Sans"/>
            </a:endParaRPr>
          </a:p>
        </p:txBody>
      </p:sp>
      <p:cxnSp>
        <p:nvCxnSpPr>
          <p:cNvPr id="850" name="Google Shape;850;p93"/>
          <p:cNvCxnSpPr>
            <a:stCxn id="845" idx="2"/>
            <a:endCxn id="847" idx="0"/>
          </p:cNvCxnSpPr>
          <p:nvPr/>
        </p:nvCxnSpPr>
        <p:spPr>
          <a:xfrm rot="5400000">
            <a:off x="3427550" y="2273175"/>
            <a:ext cx="1196100" cy="1330800"/>
          </a:xfrm>
          <a:prstGeom prst="bentConnector3">
            <a:avLst>
              <a:gd fmla="val 49994" name="adj1"/>
            </a:avLst>
          </a:prstGeom>
          <a:noFill/>
          <a:ln cap="flat" cmpd="sng" w="9525">
            <a:solidFill>
              <a:schemeClr val="dk2"/>
            </a:solidFill>
            <a:prstDash val="solid"/>
            <a:round/>
            <a:headEnd len="med" w="med" type="none"/>
            <a:tailEnd len="med" w="med" type="none"/>
          </a:ln>
        </p:spPr>
      </p:cxnSp>
      <p:cxnSp>
        <p:nvCxnSpPr>
          <p:cNvPr id="851" name="Google Shape;851;p93"/>
          <p:cNvCxnSpPr>
            <a:stCxn id="845" idx="2"/>
            <a:endCxn id="848" idx="0"/>
          </p:cNvCxnSpPr>
          <p:nvPr/>
        </p:nvCxnSpPr>
        <p:spPr>
          <a:xfrm flipH="1" rot="-5400000">
            <a:off x="4599500" y="2432025"/>
            <a:ext cx="1196100" cy="1013100"/>
          </a:xfrm>
          <a:prstGeom prst="bentConnector3">
            <a:avLst>
              <a:gd fmla="val 49994" name="adj1"/>
            </a:avLst>
          </a:prstGeom>
          <a:noFill/>
          <a:ln cap="flat" cmpd="sng" w="9525">
            <a:solidFill>
              <a:schemeClr val="dk2"/>
            </a:solidFill>
            <a:prstDash val="solid"/>
            <a:round/>
            <a:headEnd len="med" w="med" type="none"/>
            <a:tailEnd len="med" w="med" type="none"/>
          </a:ln>
        </p:spPr>
      </p:cxnSp>
      <p:cxnSp>
        <p:nvCxnSpPr>
          <p:cNvPr id="852" name="Google Shape;852;p93"/>
          <p:cNvCxnSpPr>
            <a:endCxn id="849" idx="0"/>
          </p:cNvCxnSpPr>
          <p:nvPr/>
        </p:nvCxnSpPr>
        <p:spPr>
          <a:xfrm>
            <a:off x="5724315" y="3217650"/>
            <a:ext cx="2323500" cy="318900"/>
          </a:xfrm>
          <a:prstGeom prst="bentConnector2">
            <a:avLst/>
          </a:prstGeom>
          <a:noFill/>
          <a:ln cap="flat" cmpd="sng" w="9525">
            <a:solidFill>
              <a:schemeClr val="dk2"/>
            </a:solidFill>
            <a:prstDash val="solid"/>
            <a:round/>
            <a:headEnd len="med" w="med" type="none"/>
            <a:tailEnd len="med" w="med" type="none"/>
          </a:ln>
        </p:spPr>
      </p:cxnSp>
      <p:cxnSp>
        <p:nvCxnSpPr>
          <p:cNvPr id="853" name="Google Shape;853;p93"/>
          <p:cNvCxnSpPr>
            <a:endCxn id="846" idx="0"/>
          </p:cNvCxnSpPr>
          <p:nvPr/>
        </p:nvCxnSpPr>
        <p:spPr>
          <a:xfrm flipH="1">
            <a:off x="1016290" y="3200550"/>
            <a:ext cx="2340900" cy="336000"/>
          </a:xfrm>
          <a:prstGeom prst="bentConnector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9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0" lang="en-GB" sz="2000">
                <a:highlight>
                  <a:srgbClr val="FFFFFF"/>
                </a:highlight>
                <a:latin typeface="Open Sans"/>
                <a:ea typeface="Open Sans"/>
                <a:cs typeface="Open Sans"/>
                <a:sym typeface="Open Sans"/>
              </a:rPr>
              <a:t>STEP 4: </a:t>
            </a:r>
            <a:r>
              <a:rPr lang="en-GB"/>
              <a:t>Distribute the survey</a:t>
            </a:r>
            <a:endParaRPr sz="2000"/>
          </a:p>
        </p:txBody>
      </p:sp>
      <p:sp>
        <p:nvSpPr>
          <p:cNvPr id="859" name="Google Shape;859;p94"/>
          <p:cNvSpPr txBox="1"/>
          <p:nvPr/>
        </p:nvSpPr>
        <p:spPr>
          <a:xfrm>
            <a:off x="391675" y="1579750"/>
            <a:ext cx="7742700" cy="2074800"/>
          </a:xfrm>
          <a:prstGeom prst="rect">
            <a:avLst/>
          </a:prstGeom>
          <a:noFill/>
          <a:ln>
            <a:noFill/>
          </a:ln>
        </p:spPr>
        <p:txBody>
          <a:bodyPr anchorCtr="0" anchor="t" bIns="91425" lIns="91425" spcFirstLastPara="1" rIns="91425" wrap="square" tIns="91425">
            <a:spAutoFit/>
          </a:bodyPr>
          <a:lstStyle/>
          <a:p>
            <a:pPr indent="-317500" lvl="0" marL="457200" rtl="0" algn="l">
              <a:lnSpc>
                <a:spcPct val="180000"/>
              </a:lnSpc>
              <a:spcBef>
                <a:spcPts val="0"/>
              </a:spcBef>
              <a:spcAft>
                <a:spcPts val="0"/>
              </a:spcAft>
              <a:buClr>
                <a:srgbClr val="212529"/>
              </a:buClr>
              <a:buSzPts val="1400"/>
              <a:buFont typeface="Open Sans"/>
              <a:buChar char="-"/>
            </a:pPr>
            <a:r>
              <a:rPr lang="en-GB">
                <a:solidFill>
                  <a:srgbClr val="212529"/>
                </a:solidFill>
                <a:highlight>
                  <a:srgbClr val="FFFFFF"/>
                </a:highlight>
                <a:latin typeface="Open Sans"/>
                <a:ea typeface="Open Sans"/>
                <a:cs typeface="Open Sans"/>
                <a:sym typeface="Open Sans"/>
              </a:rPr>
              <a:t>Before you start, create a clear plan for where, when, how, and with whom you will conduct the survey. </a:t>
            </a:r>
            <a:endParaRPr>
              <a:solidFill>
                <a:srgbClr val="212529"/>
              </a:solidFill>
              <a:highlight>
                <a:srgbClr val="FFFFFF"/>
              </a:highlight>
              <a:latin typeface="Open Sans"/>
              <a:ea typeface="Open Sans"/>
              <a:cs typeface="Open Sans"/>
              <a:sym typeface="Open Sans"/>
            </a:endParaRPr>
          </a:p>
          <a:p>
            <a:pPr indent="-317500" lvl="0" marL="457200" rtl="0" algn="l">
              <a:lnSpc>
                <a:spcPct val="180000"/>
              </a:lnSpc>
              <a:spcBef>
                <a:spcPts val="0"/>
              </a:spcBef>
              <a:spcAft>
                <a:spcPts val="0"/>
              </a:spcAft>
              <a:buClr>
                <a:srgbClr val="212529"/>
              </a:buClr>
              <a:buSzPts val="1400"/>
              <a:buFont typeface="Open Sans"/>
              <a:buChar char="-"/>
            </a:pPr>
            <a:r>
              <a:rPr lang="en-GB">
                <a:solidFill>
                  <a:srgbClr val="212529"/>
                </a:solidFill>
                <a:highlight>
                  <a:srgbClr val="FFFFFF"/>
                </a:highlight>
                <a:latin typeface="Open Sans"/>
                <a:ea typeface="Open Sans"/>
                <a:cs typeface="Open Sans"/>
                <a:sym typeface="Open Sans"/>
              </a:rPr>
              <a:t>Determine in advance how many responses you require </a:t>
            </a:r>
            <a:endParaRPr>
              <a:solidFill>
                <a:srgbClr val="212529"/>
              </a:solidFill>
              <a:highlight>
                <a:srgbClr val="FFFFFF"/>
              </a:highlight>
              <a:latin typeface="Open Sans"/>
              <a:ea typeface="Open Sans"/>
              <a:cs typeface="Open Sans"/>
              <a:sym typeface="Open Sans"/>
            </a:endParaRPr>
          </a:p>
          <a:p>
            <a:pPr indent="-317500" lvl="0" marL="457200" rtl="0" algn="l">
              <a:lnSpc>
                <a:spcPct val="180000"/>
              </a:lnSpc>
              <a:spcBef>
                <a:spcPts val="0"/>
              </a:spcBef>
              <a:spcAft>
                <a:spcPts val="0"/>
              </a:spcAft>
              <a:buClr>
                <a:srgbClr val="212529"/>
              </a:buClr>
              <a:buSzPts val="1400"/>
              <a:buFont typeface="Open Sans"/>
              <a:buChar char="-"/>
            </a:pPr>
            <a:r>
              <a:rPr lang="en-GB">
                <a:solidFill>
                  <a:srgbClr val="212529"/>
                </a:solidFill>
                <a:highlight>
                  <a:srgbClr val="FFFFFF"/>
                </a:highlight>
                <a:latin typeface="Open Sans"/>
                <a:ea typeface="Open Sans"/>
                <a:cs typeface="Open Sans"/>
                <a:sym typeface="Open Sans"/>
              </a:rPr>
              <a:t>How you will gain access to the sample.</a:t>
            </a:r>
            <a:endParaRPr>
              <a:solidFill>
                <a:srgbClr val="212529"/>
              </a:solidFill>
              <a:highlight>
                <a:srgbClr val="FFFFFF"/>
              </a:highlight>
              <a:latin typeface="Open Sans"/>
              <a:ea typeface="Open Sans"/>
              <a:cs typeface="Open Sans"/>
              <a:sym typeface="Open Sans"/>
            </a:endParaRPr>
          </a:p>
          <a:p>
            <a:pPr indent="0" lvl="0" marL="0" rtl="0" algn="l">
              <a:spcBef>
                <a:spcPts val="1200"/>
              </a:spcBef>
              <a:spcAft>
                <a:spcPts val="1200"/>
              </a:spcAft>
              <a:buNone/>
            </a:pPr>
            <a:r>
              <a:t/>
            </a:r>
            <a:endParaRPr sz="12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95"/>
          <p:cNvSpPr txBox="1"/>
          <p:nvPr>
            <p:ph type="title"/>
          </p:nvPr>
        </p:nvSpPr>
        <p:spPr>
          <a:xfrm>
            <a:off x="311700" y="5174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Sample Questionnaire</a:t>
            </a:r>
            <a:endParaRPr b="0" sz="2700">
              <a:solidFill>
                <a:srgbClr val="1155CC"/>
              </a:solidFill>
            </a:endParaRPr>
          </a:p>
        </p:txBody>
      </p:sp>
      <p:sp>
        <p:nvSpPr>
          <p:cNvPr id="865" name="Google Shape;865;p95"/>
          <p:cNvSpPr txBox="1"/>
          <p:nvPr/>
        </p:nvSpPr>
        <p:spPr>
          <a:xfrm>
            <a:off x="391675" y="1579750"/>
            <a:ext cx="7742700" cy="2103600"/>
          </a:xfrm>
          <a:prstGeom prst="rect">
            <a:avLst/>
          </a:prstGeom>
          <a:noFill/>
          <a:ln>
            <a:noFill/>
          </a:ln>
        </p:spPr>
        <p:txBody>
          <a:bodyPr anchorCtr="0" anchor="t" bIns="91425" lIns="91425" spcFirstLastPara="1" rIns="91425" wrap="square" tIns="91425">
            <a:spAutoFit/>
          </a:bodyPr>
          <a:lstStyle/>
          <a:p>
            <a:pPr indent="-317500" lvl="0" marL="457200" rtl="0" algn="l">
              <a:lnSpc>
                <a:spcPct val="120000"/>
              </a:lnSpc>
              <a:spcBef>
                <a:spcPts val="0"/>
              </a:spcBef>
              <a:spcAft>
                <a:spcPts val="0"/>
              </a:spcAft>
              <a:buSzPts val="1400"/>
              <a:buFont typeface="Open Sans"/>
              <a:buChar char="-"/>
            </a:pPr>
            <a:r>
              <a:rPr lang="en-GB">
                <a:latin typeface="Open Sans"/>
                <a:ea typeface="Open Sans"/>
                <a:cs typeface="Open Sans"/>
                <a:sym typeface="Open Sans"/>
              </a:rPr>
              <a:t>We will now go through a questionnaire and look at what elements are missing </a:t>
            </a:r>
            <a:endParaRPr>
              <a:latin typeface="Open Sans"/>
              <a:ea typeface="Open Sans"/>
              <a:cs typeface="Open Sans"/>
              <a:sym typeface="Open Sans"/>
            </a:endParaRPr>
          </a:p>
          <a:p>
            <a:pPr indent="-317500" lvl="0" marL="457200" rtl="0" algn="l">
              <a:lnSpc>
                <a:spcPct val="120000"/>
              </a:lnSpc>
              <a:spcBef>
                <a:spcPts val="0"/>
              </a:spcBef>
              <a:spcAft>
                <a:spcPts val="0"/>
              </a:spcAft>
              <a:buSzPts val="1400"/>
              <a:buFont typeface="Open Sans"/>
              <a:buChar char="-"/>
            </a:pPr>
            <a:r>
              <a:rPr lang="en-GB">
                <a:latin typeface="Open Sans"/>
                <a:ea typeface="Open Sans"/>
                <a:cs typeface="Open Sans"/>
                <a:sym typeface="Open Sans"/>
              </a:rPr>
              <a:t>You have 5 mins to skim through it </a:t>
            </a:r>
            <a:endParaRPr>
              <a:latin typeface="Open Sans"/>
              <a:ea typeface="Open Sans"/>
              <a:cs typeface="Open Sans"/>
              <a:sym typeface="Open Sans"/>
            </a:endParaRPr>
          </a:p>
          <a:p>
            <a:pPr indent="-317500" lvl="0" marL="457200" rtl="0" algn="l">
              <a:lnSpc>
                <a:spcPct val="120000"/>
              </a:lnSpc>
              <a:spcBef>
                <a:spcPts val="0"/>
              </a:spcBef>
              <a:spcAft>
                <a:spcPts val="0"/>
              </a:spcAft>
              <a:buSzPts val="1400"/>
              <a:buFont typeface="Open Sans"/>
              <a:buChar char="-"/>
            </a:pPr>
            <a:r>
              <a:rPr lang="en-GB">
                <a:latin typeface="Open Sans"/>
                <a:ea typeface="Open Sans"/>
                <a:cs typeface="Open Sans"/>
                <a:sym typeface="Open Sans"/>
              </a:rPr>
              <a:t>Now mention the missing elements in the chat box</a:t>
            </a:r>
            <a:endParaRPr>
              <a:latin typeface="Open Sans"/>
              <a:ea typeface="Open Sans"/>
              <a:cs typeface="Open Sans"/>
              <a:sym typeface="Open Sans"/>
            </a:endParaRPr>
          </a:p>
          <a:p>
            <a:pPr indent="0" lvl="0" marL="0" rtl="0" algn="l">
              <a:lnSpc>
                <a:spcPct val="120000"/>
              </a:lnSpc>
              <a:spcBef>
                <a:spcPts val="1600"/>
              </a:spcBef>
              <a:spcAft>
                <a:spcPts val="0"/>
              </a:spcAft>
              <a:buNone/>
            </a:pPr>
            <a:r>
              <a:rPr lang="en-GB" u="sng">
                <a:solidFill>
                  <a:schemeClr val="accent5"/>
                </a:solidFill>
                <a:latin typeface="Open Sans"/>
                <a:ea typeface="Open Sans"/>
                <a:cs typeface="Open Sans"/>
                <a:sym typeface="Open Sans"/>
                <a:hlinkClick r:id="rId3">
                  <a:extLst>
                    <a:ext uri="{A12FA001-AC4F-418D-AE19-62706E023703}">
                      <ahyp:hlinkClr val="tx"/>
                    </a:ext>
                  </a:extLst>
                </a:hlinkClick>
              </a:rPr>
              <a:t>https://docs.google.com/document/d/1v33v_7BJkDWX7VqfS39lYf28ItXEd_HxsjRn_c06cVY/edit?usp=sharing</a:t>
            </a:r>
            <a:endParaRPr>
              <a:solidFill>
                <a:schemeClr val="accent5"/>
              </a:solidFill>
              <a:highlight>
                <a:srgbClr val="FFFFFF"/>
              </a:highlight>
              <a:latin typeface="Open Sans"/>
              <a:ea typeface="Open Sans"/>
              <a:cs typeface="Open Sans"/>
              <a:sym typeface="Open Sans"/>
            </a:endParaRPr>
          </a:p>
          <a:p>
            <a:pPr indent="0" lvl="0" marL="0" rtl="0" algn="l">
              <a:lnSpc>
                <a:spcPct val="120000"/>
              </a:lnSpc>
              <a:spcBef>
                <a:spcPts val="1600"/>
              </a:spcBef>
              <a:spcAft>
                <a:spcPts val="1600"/>
              </a:spcAft>
              <a:buNone/>
            </a:pPr>
            <a:r>
              <a:t/>
            </a:r>
            <a:endParaRPr>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9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Actual survey</a:t>
            </a:r>
            <a:endParaRPr/>
          </a:p>
        </p:txBody>
      </p:sp>
      <p:sp>
        <p:nvSpPr>
          <p:cNvPr id="871" name="Google Shape;871;p9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lnSpc>
                <a:spcPct val="100000"/>
              </a:lnSpc>
              <a:spcBef>
                <a:spcPts val="25"/>
              </a:spcBef>
              <a:spcAft>
                <a:spcPts val="0"/>
              </a:spcAft>
              <a:buNone/>
            </a:pPr>
            <a:r>
              <a:rPr lang="en-GB" sz="1400">
                <a:solidFill>
                  <a:srgbClr val="000000"/>
                </a:solidFill>
              </a:rPr>
              <a:t>The actual survey:</a:t>
            </a:r>
            <a:endParaRPr sz="1400">
              <a:solidFill>
                <a:srgbClr val="000000"/>
              </a:solidFill>
            </a:endParaRPr>
          </a:p>
          <a:p>
            <a:pPr indent="0" lvl="0" marL="0" rtl="0" algn="l">
              <a:lnSpc>
                <a:spcPct val="100000"/>
              </a:lnSpc>
              <a:spcBef>
                <a:spcPts val="25"/>
              </a:spcBef>
              <a:spcAft>
                <a:spcPts val="0"/>
              </a:spcAft>
              <a:buNone/>
            </a:pPr>
            <a:r>
              <a:t/>
            </a:r>
            <a:endParaRPr sz="1400">
              <a:solidFill>
                <a:srgbClr val="000000"/>
              </a:solidFill>
            </a:endParaRPr>
          </a:p>
          <a:p>
            <a:pPr indent="0" lvl="0" marL="0" rtl="0" algn="l">
              <a:lnSpc>
                <a:spcPct val="100000"/>
              </a:lnSpc>
              <a:spcBef>
                <a:spcPts val="25"/>
              </a:spcBef>
              <a:spcAft>
                <a:spcPts val="0"/>
              </a:spcAft>
              <a:buNone/>
            </a:pPr>
            <a:r>
              <a:rPr lang="en-GB" sz="1400">
                <a:solidFill>
                  <a:srgbClr val="000000"/>
                </a:solidFill>
                <a:uFill>
                  <a:noFill/>
                </a:uFill>
                <a:hlinkClick r:id="rId3">
                  <a:extLst>
                    <a:ext uri="{A12FA001-AC4F-418D-AE19-62706E023703}">
                      <ahyp:hlinkClr val="tx"/>
                    </a:ext>
                  </a:extLst>
                </a:hlinkClick>
              </a:rPr>
              <a:t>https://docs.google.com/document/d/14IioP4WIH6xYXMrA3KHfzwZ3yFHYKjvi/edit?usp=sharing&amp;ouid=106125956927223881781&amp;rtpof=true&amp;sd=true</a:t>
            </a:r>
            <a:endParaRPr sz="1100">
              <a:solidFill>
                <a:srgbClr val="231F20"/>
              </a:solidFill>
              <a:latin typeface="Helvetica Neue"/>
              <a:ea typeface="Helvetica Neue"/>
              <a:cs typeface="Helvetica Neue"/>
              <a:sym typeface="Helvetica Neue"/>
            </a:endParaRPr>
          </a:p>
          <a:p>
            <a:pPr indent="0" lvl="0" marL="0" rtl="0" algn="l">
              <a:lnSpc>
                <a:spcPct val="100000"/>
              </a:lnSpc>
              <a:spcBef>
                <a:spcPts val="25"/>
              </a:spcBef>
              <a:spcAft>
                <a:spcPts val="0"/>
              </a:spcAft>
              <a:buNone/>
            </a:pPr>
            <a:r>
              <a:t/>
            </a:r>
            <a:endParaRPr sz="1100">
              <a:solidFill>
                <a:srgbClr val="231F20"/>
              </a:solidFill>
              <a:latin typeface="Helvetica Neue"/>
              <a:ea typeface="Helvetica Neue"/>
              <a:cs typeface="Helvetica Neue"/>
              <a:sym typeface="Helvetica Neue"/>
            </a:endParaRPr>
          </a:p>
          <a:p>
            <a:pPr indent="0" lvl="0" marL="0" rtl="0" algn="l">
              <a:lnSpc>
                <a:spcPct val="100000"/>
              </a:lnSpc>
              <a:spcBef>
                <a:spcPts val="25"/>
              </a:spcBef>
              <a:spcAft>
                <a:spcPts val="0"/>
              </a:spcAft>
              <a:buNone/>
            </a:pPr>
            <a:r>
              <a:t/>
            </a:r>
            <a:endParaRPr sz="1100">
              <a:solidFill>
                <a:srgbClr val="231F20"/>
              </a:solidFill>
              <a:latin typeface="Helvetica Neue"/>
              <a:ea typeface="Helvetica Neue"/>
              <a:cs typeface="Helvetica Neue"/>
              <a:sym typeface="Helvetica Neue"/>
            </a:endParaRPr>
          </a:p>
          <a:p>
            <a:pPr indent="0" lvl="0" marL="0" rtl="0" algn="l">
              <a:spcBef>
                <a:spcPts val="0"/>
              </a:spcBef>
              <a:spcAft>
                <a:spcPts val="1200"/>
              </a:spcAft>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9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Mentor </a:t>
            </a:r>
            <a:r>
              <a:rPr lang="en-GB"/>
              <a:t>Actions</a:t>
            </a:r>
            <a:r>
              <a:rPr b="0" lang="en-GB" sz="2700">
                <a:solidFill>
                  <a:srgbClr val="1155CC"/>
                </a:solidFill>
              </a:rPr>
              <a:t>(Comment on chat…) </a:t>
            </a:r>
            <a:endParaRPr b="0" sz="2700">
              <a:solidFill>
                <a:srgbClr val="1155CC"/>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77" name="Google Shape;877;p97"/>
          <p:cNvPicPr preferRelativeResize="0"/>
          <p:nvPr/>
        </p:nvPicPr>
        <p:blipFill>
          <a:blip r:embed="rId3">
            <a:alphaModFix/>
          </a:blip>
          <a:stretch>
            <a:fillRect/>
          </a:stretch>
        </p:blipFill>
        <p:spPr>
          <a:xfrm>
            <a:off x="5698500" y="1641575"/>
            <a:ext cx="3252550" cy="3252550"/>
          </a:xfrm>
          <a:prstGeom prst="rect">
            <a:avLst/>
          </a:prstGeom>
          <a:noFill/>
          <a:ln>
            <a:noFill/>
          </a:ln>
        </p:spPr>
      </p:pic>
      <p:sp>
        <p:nvSpPr>
          <p:cNvPr id="878" name="Google Shape;878;p97"/>
          <p:cNvSpPr txBox="1"/>
          <p:nvPr/>
        </p:nvSpPr>
        <p:spPr>
          <a:xfrm>
            <a:off x="311700" y="1239150"/>
            <a:ext cx="6202800" cy="969600"/>
          </a:xfrm>
          <a:prstGeom prst="rect">
            <a:avLst/>
          </a:prstGeom>
          <a:noFill/>
          <a:ln>
            <a:noFill/>
          </a:ln>
        </p:spPr>
        <p:txBody>
          <a:bodyPr anchorCtr="0" anchor="t" bIns="91425" lIns="91425" spcFirstLastPara="1" rIns="91425" wrap="square" tIns="91425">
            <a:spAutoFit/>
          </a:bodyPr>
          <a:lstStyle/>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What do you think is the most important mark of a good project?</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Respond in chat</a:t>
            </a:r>
            <a:endParaRPr sz="1500">
              <a:latin typeface="Open Sans"/>
              <a:ea typeface="Open Sans"/>
              <a:cs typeface="Open Sans"/>
              <a:sym typeface="Open Sans"/>
            </a:endParaRPr>
          </a:p>
        </p:txBody>
      </p:sp>
      <p:sp>
        <p:nvSpPr>
          <p:cNvPr id="879" name="Google Shape;879;p97"/>
          <p:cNvSpPr txBox="1"/>
          <p:nvPr/>
        </p:nvSpPr>
        <p:spPr>
          <a:xfrm>
            <a:off x="421375" y="2818700"/>
            <a:ext cx="6202800" cy="11748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GB" sz="1500">
                <a:solidFill>
                  <a:schemeClr val="accent1"/>
                </a:solidFill>
                <a:latin typeface="Open Sans"/>
                <a:ea typeface="Open Sans"/>
                <a:cs typeface="Open Sans"/>
                <a:sym typeface="Open Sans"/>
              </a:rPr>
              <a:t>A project will be effective only when students have worked on it with interest and have had the maximum learning. </a:t>
            </a:r>
            <a:endParaRPr sz="1100">
              <a:latin typeface="Poppins"/>
              <a:ea typeface="Poppins"/>
              <a:cs typeface="Poppins"/>
              <a:sym typeface="Poppins"/>
            </a:endParaRPr>
          </a:p>
          <a:p>
            <a:pPr indent="0" lvl="0" marL="0" rtl="0" algn="l">
              <a:lnSpc>
                <a:spcPct val="120000"/>
              </a:lnSpc>
              <a:spcBef>
                <a:spcPts val="1600"/>
              </a:spcBef>
              <a:spcAft>
                <a:spcPts val="1600"/>
              </a:spcAft>
              <a:buNone/>
            </a:pPr>
            <a:r>
              <a:t/>
            </a:r>
            <a:endParaRPr sz="1500">
              <a:solidFill>
                <a:schemeClr val="accent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1000"/>
                                        <p:tgtEl>
                                          <p:spTgt spid="8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9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Mentor Actions</a:t>
            </a:r>
            <a:r>
              <a:rPr b="0" lang="en-GB" sz="2700">
                <a:solidFill>
                  <a:srgbClr val="1155CC"/>
                </a:solidFill>
              </a:rPr>
              <a:t>(Comment on chat…) </a:t>
            </a:r>
            <a:endParaRPr b="0" sz="2700">
              <a:solidFill>
                <a:srgbClr val="1155CC"/>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85" name="Google Shape;885;p98"/>
          <p:cNvPicPr preferRelativeResize="0"/>
          <p:nvPr/>
        </p:nvPicPr>
        <p:blipFill>
          <a:blip r:embed="rId3">
            <a:alphaModFix/>
          </a:blip>
          <a:stretch>
            <a:fillRect/>
          </a:stretch>
        </p:blipFill>
        <p:spPr>
          <a:xfrm>
            <a:off x="5698500" y="1641575"/>
            <a:ext cx="3252550" cy="3252550"/>
          </a:xfrm>
          <a:prstGeom prst="rect">
            <a:avLst/>
          </a:prstGeom>
          <a:noFill/>
          <a:ln>
            <a:noFill/>
          </a:ln>
        </p:spPr>
      </p:pic>
      <p:sp>
        <p:nvSpPr>
          <p:cNvPr id="886" name="Google Shape;886;p98"/>
          <p:cNvSpPr txBox="1"/>
          <p:nvPr/>
        </p:nvSpPr>
        <p:spPr>
          <a:xfrm>
            <a:off x="311700" y="1239150"/>
            <a:ext cx="6202800" cy="969600"/>
          </a:xfrm>
          <a:prstGeom prst="rect">
            <a:avLst/>
          </a:prstGeom>
          <a:noFill/>
          <a:ln>
            <a:noFill/>
          </a:ln>
        </p:spPr>
        <p:txBody>
          <a:bodyPr anchorCtr="0" anchor="t" bIns="91425" lIns="91425" spcFirstLastPara="1" rIns="91425" wrap="square" tIns="91425">
            <a:spAutoFit/>
          </a:bodyPr>
          <a:lstStyle/>
          <a:p>
            <a:pPr indent="-298450" lvl="0" marL="457200" rtl="0" algn="l">
              <a:lnSpc>
                <a:spcPct val="120000"/>
              </a:lnSpc>
              <a:spcBef>
                <a:spcPts val="0"/>
              </a:spcBef>
              <a:spcAft>
                <a:spcPts val="0"/>
              </a:spcAft>
              <a:buSzPts val="1100"/>
              <a:buFont typeface="Poppins"/>
              <a:buChar char="-"/>
            </a:pPr>
            <a:r>
              <a:rPr lang="en-GB" sz="1500">
                <a:latin typeface="Open Sans"/>
                <a:ea typeface="Open Sans"/>
                <a:cs typeface="Open Sans"/>
                <a:sym typeface="Open Sans"/>
              </a:rPr>
              <a:t>How would we know if the participants have really worked on the project and are on track?</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Respond in chat</a:t>
            </a:r>
            <a:endParaRPr sz="1500">
              <a:latin typeface="Open Sans"/>
              <a:ea typeface="Open Sans"/>
              <a:cs typeface="Open Sans"/>
              <a:sym typeface="Open Sans"/>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9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Mentor</a:t>
            </a:r>
            <a:r>
              <a:rPr lang="en-GB"/>
              <a:t> Actions - Participant Engagement</a:t>
            </a:r>
            <a:endParaRPr/>
          </a:p>
          <a:p>
            <a:pPr indent="0" lvl="0" marL="0" rtl="0" algn="l">
              <a:spcBef>
                <a:spcPts val="0"/>
              </a:spcBef>
              <a:spcAft>
                <a:spcPts val="0"/>
              </a:spcAft>
              <a:buNone/>
            </a:pPr>
            <a:r>
              <a:rPr b="0" lang="en-GB" sz="2700">
                <a:solidFill>
                  <a:srgbClr val="1155CC"/>
                </a:solidFill>
              </a:rPr>
              <a:t>(Comment on chat…) </a:t>
            </a:r>
            <a:endParaRPr b="0" sz="2700">
              <a:solidFill>
                <a:srgbClr val="1155CC"/>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92" name="Google Shape;892;p99"/>
          <p:cNvPicPr preferRelativeResize="0"/>
          <p:nvPr/>
        </p:nvPicPr>
        <p:blipFill>
          <a:blip r:embed="rId3">
            <a:alphaModFix/>
          </a:blip>
          <a:stretch>
            <a:fillRect/>
          </a:stretch>
        </p:blipFill>
        <p:spPr>
          <a:xfrm>
            <a:off x="5698500" y="1641575"/>
            <a:ext cx="3252550" cy="3252550"/>
          </a:xfrm>
          <a:prstGeom prst="rect">
            <a:avLst/>
          </a:prstGeom>
          <a:noFill/>
          <a:ln>
            <a:noFill/>
          </a:ln>
        </p:spPr>
      </p:pic>
      <p:sp>
        <p:nvSpPr>
          <p:cNvPr id="893" name="Google Shape;893;p99"/>
          <p:cNvSpPr txBox="1"/>
          <p:nvPr/>
        </p:nvSpPr>
        <p:spPr>
          <a:xfrm>
            <a:off x="311700" y="1543950"/>
            <a:ext cx="6202800" cy="2139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GB" sz="1500">
                <a:latin typeface="Open Sans"/>
                <a:ea typeface="Open Sans"/>
                <a:cs typeface="Open Sans"/>
                <a:sym typeface="Open Sans"/>
              </a:rPr>
              <a:t>What are some of the things you do/best practices you take to ensure max participation from?</a:t>
            </a:r>
            <a:endParaRPr sz="1500">
              <a:latin typeface="Open Sans"/>
              <a:ea typeface="Open Sans"/>
              <a:cs typeface="Open Sans"/>
              <a:sym typeface="Open Sans"/>
            </a:endParaRPr>
          </a:p>
          <a:p>
            <a:pPr indent="-323850" lvl="0" marL="457200" rtl="0" algn="l">
              <a:lnSpc>
                <a:spcPct val="120000"/>
              </a:lnSpc>
              <a:spcBef>
                <a:spcPts val="1600"/>
              </a:spcBef>
              <a:spcAft>
                <a:spcPts val="0"/>
              </a:spcAft>
              <a:buSzPts val="1500"/>
              <a:buFont typeface="Open Sans"/>
              <a:buChar char="-"/>
            </a:pPr>
            <a:r>
              <a:t/>
            </a:r>
            <a:endParaRPr sz="1500">
              <a:latin typeface="Open Sans"/>
              <a:ea typeface="Open Sans"/>
              <a:cs typeface="Open Sans"/>
              <a:sym typeface="Open Sans"/>
            </a:endParaRPr>
          </a:p>
          <a:p>
            <a:pPr indent="0" lvl="0" marL="0" rtl="0" algn="l">
              <a:lnSpc>
                <a:spcPct val="120000"/>
              </a:lnSpc>
              <a:spcBef>
                <a:spcPts val="1600"/>
              </a:spcBef>
              <a:spcAft>
                <a:spcPts val="0"/>
              </a:spcAft>
              <a:buNone/>
            </a:pPr>
            <a:r>
              <a:t/>
            </a:r>
            <a:endParaRPr sz="1500">
              <a:latin typeface="Open Sans"/>
              <a:ea typeface="Open Sans"/>
              <a:cs typeface="Open Sans"/>
              <a:sym typeface="Open Sans"/>
            </a:endParaRPr>
          </a:p>
          <a:p>
            <a:pPr indent="0" lvl="0" marL="0" rtl="0" algn="l">
              <a:lnSpc>
                <a:spcPct val="120000"/>
              </a:lnSpc>
              <a:spcBef>
                <a:spcPts val="1600"/>
              </a:spcBef>
              <a:spcAft>
                <a:spcPts val="1600"/>
              </a:spcAft>
              <a:buNone/>
            </a:pPr>
            <a:r>
              <a:t/>
            </a:r>
            <a:endParaRPr sz="1500">
              <a:latin typeface="Open Sans"/>
              <a:ea typeface="Open Sans"/>
              <a:cs typeface="Open Sans"/>
              <a:sym typeface="Open Sans"/>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0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Mentor Actions - Check for Progress </a:t>
            </a:r>
            <a:r>
              <a:rPr b="0" lang="en-GB" sz="2700">
                <a:solidFill>
                  <a:srgbClr val="1155CC"/>
                </a:solidFill>
              </a:rPr>
              <a:t>(Comment on chat…) </a:t>
            </a:r>
            <a:endParaRPr b="0" sz="2700">
              <a:solidFill>
                <a:srgbClr val="1155CC"/>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99" name="Google Shape;899;p100"/>
          <p:cNvPicPr preferRelativeResize="0"/>
          <p:nvPr/>
        </p:nvPicPr>
        <p:blipFill>
          <a:blip r:embed="rId3">
            <a:alphaModFix/>
          </a:blip>
          <a:stretch>
            <a:fillRect/>
          </a:stretch>
        </p:blipFill>
        <p:spPr>
          <a:xfrm>
            <a:off x="5698500" y="1641575"/>
            <a:ext cx="3252550" cy="3252550"/>
          </a:xfrm>
          <a:prstGeom prst="rect">
            <a:avLst/>
          </a:prstGeom>
          <a:noFill/>
          <a:ln>
            <a:noFill/>
          </a:ln>
        </p:spPr>
      </p:pic>
      <p:sp>
        <p:nvSpPr>
          <p:cNvPr id="900" name="Google Shape;900;p100"/>
          <p:cNvSpPr txBox="1"/>
          <p:nvPr/>
        </p:nvSpPr>
        <p:spPr>
          <a:xfrm>
            <a:off x="311700" y="1467750"/>
            <a:ext cx="6202800" cy="16572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GB" sz="1500">
                <a:latin typeface="Open Sans"/>
                <a:ea typeface="Open Sans"/>
                <a:cs typeface="Open Sans"/>
                <a:sym typeface="Open Sans"/>
              </a:rPr>
              <a:t>What are some of the things you do/best practices you do for checking for student progress?</a:t>
            </a:r>
            <a:endParaRPr sz="1500">
              <a:latin typeface="Open Sans"/>
              <a:ea typeface="Open Sans"/>
              <a:cs typeface="Open Sans"/>
              <a:sym typeface="Open Sans"/>
            </a:endParaRPr>
          </a:p>
          <a:p>
            <a:pPr indent="0" lvl="0" marL="0" rtl="0" algn="l">
              <a:lnSpc>
                <a:spcPct val="120000"/>
              </a:lnSpc>
              <a:spcBef>
                <a:spcPts val="1600"/>
              </a:spcBef>
              <a:spcAft>
                <a:spcPts val="0"/>
              </a:spcAft>
              <a:buNone/>
            </a:pPr>
            <a:r>
              <a:t/>
            </a:r>
            <a:endParaRPr sz="1500">
              <a:latin typeface="Open Sans"/>
              <a:ea typeface="Open Sans"/>
              <a:cs typeface="Open Sans"/>
              <a:sym typeface="Open Sans"/>
            </a:endParaRPr>
          </a:p>
          <a:p>
            <a:pPr indent="0" lvl="0" marL="0" rtl="0" algn="l">
              <a:lnSpc>
                <a:spcPct val="120000"/>
              </a:lnSpc>
              <a:spcBef>
                <a:spcPts val="1600"/>
              </a:spcBef>
              <a:spcAft>
                <a:spcPts val="1600"/>
              </a:spcAft>
              <a:buNone/>
            </a:pPr>
            <a:r>
              <a:t/>
            </a:r>
            <a:endParaRPr sz="1500">
              <a:latin typeface="Open Sans"/>
              <a:ea typeface="Open Sans"/>
              <a:cs typeface="Open Sans"/>
              <a:sym typeface="Open Sans"/>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0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Mentor </a:t>
            </a:r>
            <a:r>
              <a:rPr lang="en-GB"/>
              <a:t>Actions - Participant Engagement</a:t>
            </a:r>
            <a:endParaRPr b="0" sz="2700">
              <a:solidFill>
                <a:srgbClr val="1155CC"/>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06" name="Google Shape;906;p101"/>
          <p:cNvSpPr txBox="1"/>
          <p:nvPr/>
        </p:nvSpPr>
        <p:spPr>
          <a:xfrm>
            <a:off x="311700" y="1152425"/>
            <a:ext cx="7825500" cy="1573200"/>
          </a:xfrm>
          <a:prstGeom prst="rect">
            <a:avLst/>
          </a:prstGeom>
          <a:noFill/>
          <a:ln>
            <a:noFill/>
          </a:ln>
        </p:spPr>
        <p:txBody>
          <a:bodyPr anchorCtr="0" anchor="t" bIns="91425" lIns="91425" spcFirstLastPara="1" rIns="91425" wrap="square" tIns="91425">
            <a:spAutoFit/>
          </a:bodyPr>
          <a:lstStyle/>
          <a:p>
            <a:pPr indent="-298450" lvl="0" marL="457200" rtl="0" algn="l">
              <a:lnSpc>
                <a:spcPct val="120000"/>
              </a:lnSpc>
              <a:spcBef>
                <a:spcPts val="0"/>
              </a:spcBef>
              <a:spcAft>
                <a:spcPts val="0"/>
              </a:spcAft>
              <a:buSzPts val="1100"/>
              <a:buFont typeface="Poppins"/>
              <a:buAutoNum type="arabicPeriod"/>
            </a:pPr>
            <a:r>
              <a:rPr b="1" lang="en-GB" sz="1100" u="sng">
                <a:highlight>
                  <a:srgbClr val="FFFFFF"/>
                </a:highlight>
                <a:latin typeface="Poppins"/>
                <a:ea typeface="Poppins"/>
                <a:cs typeface="Poppins"/>
                <a:sym typeface="Poppins"/>
              </a:rPr>
              <a:t>Encourage</a:t>
            </a:r>
            <a:r>
              <a:rPr lang="en-GB" sz="1100">
                <a:highlight>
                  <a:srgbClr val="FFFFFF"/>
                </a:highlight>
                <a:latin typeface="Poppins"/>
                <a:ea typeface="Poppins"/>
                <a:cs typeface="Poppins"/>
                <a:sym typeface="Poppins"/>
              </a:rPr>
              <a:t> - all opinions, thoughts and ideas are welcome, even if they are different from others, There is freedom to fail and learn. </a:t>
            </a:r>
            <a:endParaRPr sz="1100">
              <a:latin typeface="Poppins"/>
              <a:ea typeface="Poppins"/>
              <a:cs typeface="Poppins"/>
              <a:sym typeface="Poppins"/>
            </a:endParaRPr>
          </a:p>
          <a:p>
            <a:pPr indent="-298450" lvl="0" marL="457200" rtl="0" algn="l">
              <a:lnSpc>
                <a:spcPct val="120000"/>
              </a:lnSpc>
              <a:spcBef>
                <a:spcPts val="0"/>
              </a:spcBef>
              <a:spcAft>
                <a:spcPts val="0"/>
              </a:spcAft>
              <a:buSzPts val="1100"/>
              <a:buFont typeface="Poppins"/>
              <a:buAutoNum type="arabicPeriod"/>
            </a:pPr>
            <a:r>
              <a:rPr b="1" lang="en-GB" sz="1100" u="sng">
                <a:highlight>
                  <a:srgbClr val="FFFFFF"/>
                </a:highlight>
                <a:latin typeface="Poppins"/>
                <a:ea typeface="Poppins"/>
                <a:cs typeface="Poppins"/>
                <a:sym typeface="Poppins"/>
              </a:rPr>
              <a:t>Decentralize learning</a:t>
            </a:r>
            <a:r>
              <a:rPr b="1" lang="en-GB" sz="1100">
                <a:highlight>
                  <a:srgbClr val="FFFFFF"/>
                </a:highlight>
                <a:latin typeface="Poppins"/>
                <a:ea typeface="Poppins"/>
                <a:cs typeface="Poppins"/>
                <a:sym typeface="Poppins"/>
              </a:rPr>
              <a:t> </a:t>
            </a:r>
            <a:r>
              <a:rPr lang="en-GB" sz="1100">
                <a:highlight>
                  <a:srgbClr val="FFFFFF"/>
                </a:highlight>
                <a:latin typeface="Poppins"/>
                <a:ea typeface="Poppins"/>
                <a:cs typeface="Poppins"/>
                <a:sym typeface="Poppins"/>
              </a:rPr>
              <a:t>- If mentees come with a problem to you instead of immediately solving it for them, push them to think of answers and  make them do the start and address then address the problem</a:t>
            </a:r>
            <a:endParaRPr sz="1100">
              <a:latin typeface="Poppins"/>
              <a:ea typeface="Poppins"/>
              <a:cs typeface="Poppins"/>
              <a:sym typeface="Poppins"/>
            </a:endParaRPr>
          </a:p>
          <a:p>
            <a:pPr indent="-298450" lvl="0" marL="457200" rtl="0" algn="l">
              <a:lnSpc>
                <a:spcPct val="120000"/>
              </a:lnSpc>
              <a:spcBef>
                <a:spcPts val="0"/>
              </a:spcBef>
              <a:spcAft>
                <a:spcPts val="0"/>
              </a:spcAft>
              <a:buSzPts val="1100"/>
              <a:buFont typeface="Poppins"/>
              <a:buAutoNum type="arabicPeriod"/>
            </a:pPr>
            <a:r>
              <a:rPr b="1" lang="en-GB" sz="1100" u="sng">
                <a:highlight>
                  <a:srgbClr val="FFFFFF"/>
                </a:highlight>
                <a:latin typeface="Poppins"/>
                <a:ea typeface="Poppins"/>
                <a:cs typeface="Poppins"/>
                <a:sym typeface="Poppins"/>
              </a:rPr>
              <a:t> Motivate them - Push them to give their best</a:t>
            </a:r>
            <a:r>
              <a:rPr b="1" lang="en-GB" sz="1100">
                <a:highlight>
                  <a:srgbClr val="FFFFFF"/>
                </a:highlight>
                <a:latin typeface="Poppins"/>
                <a:ea typeface="Poppins"/>
                <a:cs typeface="Poppins"/>
                <a:sym typeface="Poppins"/>
              </a:rPr>
              <a:t> </a:t>
            </a:r>
            <a:r>
              <a:rPr lang="en-GB" sz="1100">
                <a:highlight>
                  <a:srgbClr val="FFFFFF"/>
                </a:highlight>
                <a:latin typeface="Poppins"/>
                <a:ea typeface="Poppins"/>
                <a:cs typeface="Poppins"/>
                <a:sym typeface="Poppins"/>
              </a:rPr>
              <a:t>- share resources which you think will help them. Motivate them with examples and push them to give their best</a:t>
            </a:r>
            <a:endParaRPr b="1" sz="1200" u="sng">
              <a:highlight>
                <a:srgbClr val="FFFFFF"/>
              </a:highlight>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Summarize</a:t>
            </a:r>
            <a:endParaRPr/>
          </a:p>
        </p:txBody>
      </p:sp>
      <p:sp>
        <p:nvSpPr>
          <p:cNvPr id="125" name="Google Shape;125;p21"/>
          <p:cNvSpPr txBox="1"/>
          <p:nvPr>
            <p:ph idx="1" type="body"/>
          </p:nvPr>
        </p:nvSpPr>
        <p:spPr>
          <a:xfrm>
            <a:off x="311700" y="1266325"/>
            <a:ext cx="7617000" cy="3302700"/>
          </a:xfrm>
          <a:prstGeom prst="rect">
            <a:avLst/>
          </a:prstGeom>
        </p:spPr>
        <p:txBody>
          <a:bodyPr anchorCtr="0" anchor="t" bIns="91425" lIns="91425" spcFirstLastPara="1" rIns="91425" wrap="square" tIns="91425">
            <a:normAutofit lnSpcReduction="20000"/>
          </a:bodyPr>
          <a:lstStyle/>
          <a:p>
            <a:pPr indent="-342900" lvl="0" marL="457200" marR="0" rtl="0" algn="l">
              <a:lnSpc>
                <a:spcPct val="115000"/>
              </a:lnSpc>
              <a:spcBef>
                <a:spcPts val="0"/>
              </a:spcBef>
              <a:spcAft>
                <a:spcPts val="0"/>
              </a:spcAft>
              <a:buClr>
                <a:srgbClr val="000000"/>
              </a:buClr>
              <a:buSzPts val="1800"/>
              <a:buFont typeface="Poppins"/>
              <a:buChar char="-"/>
            </a:pPr>
            <a:r>
              <a:rPr lang="en-GB" sz="1100">
                <a:solidFill>
                  <a:srgbClr val="000000"/>
                </a:solidFill>
                <a:highlight>
                  <a:srgbClr val="FFFFFF"/>
                </a:highlight>
                <a:latin typeface="Poppins"/>
                <a:ea typeface="Poppins"/>
                <a:cs typeface="Poppins"/>
                <a:sym typeface="Poppins"/>
              </a:rPr>
              <a:t> </a:t>
            </a:r>
            <a:r>
              <a:rPr lang="en-GB">
                <a:solidFill>
                  <a:srgbClr val="000000"/>
                </a:solidFill>
                <a:latin typeface="Poppins"/>
                <a:ea typeface="Poppins"/>
                <a:cs typeface="Poppins"/>
                <a:sym typeface="Poppins"/>
              </a:rPr>
              <a:t>Why You and Why are you here?</a:t>
            </a:r>
            <a:endParaRPr>
              <a:solidFill>
                <a:srgbClr val="000000"/>
              </a:solidFill>
              <a:latin typeface="Poppins"/>
              <a:ea typeface="Poppins"/>
              <a:cs typeface="Poppins"/>
              <a:sym typeface="Poppins"/>
            </a:endParaRPr>
          </a:p>
          <a:p>
            <a:pPr indent="-342900" lvl="0" marL="457200" marR="0" rtl="0" algn="l">
              <a:lnSpc>
                <a:spcPct val="115000"/>
              </a:lnSpc>
              <a:spcBef>
                <a:spcPts val="0"/>
              </a:spcBef>
              <a:spcAft>
                <a:spcPts val="0"/>
              </a:spcAft>
              <a:buClr>
                <a:srgbClr val="000000"/>
              </a:buClr>
              <a:buSzPts val="1800"/>
              <a:buFont typeface="Poppins"/>
              <a:buChar char="-"/>
            </a:pPr>
            <a:r>
              <a:rPr lang="en-GB">
                <a:solidFill>
                  <a:srgbClr val="000000"/>
                </a:solidFill>
                <a:latin typeface="Poppins"/>
                <a:ea typeface="Poppins"/>
                <a:cs typeface="Poppins"/>
                <a:sym typeface="Poppins"/>
              </a:rPr>
              <a:t> Your Expectations of the program </a:t>
            </a:r>
            <a:endParaRPr>
              <a:solidFill>
                <a:srgbClr val="000000"/>
              </a:solidFill>
              <a:latin typeface="Poppins"/>
              <a:ea typeface="Poppins"/>
              <a:cs typeface="Poppins"/>
              <a:sym typeface="Poppins"/>
            </a:endParaRPr>
          </a:p>
          <a:p>
            <a:pPr indent="-342900" lvl="0" marL="457200" marR="0" rtl="0" algn="l">
              <a:lnSpc>
                <a:spcPct val="115000"/>
              </a:lnSpc>
              <a:spcBef>
                <a:spcPts val="0"/>
              </a:spcBef>
              <a:spcAft>
                <a:spcPts val="0"/>
              </a:spcAft>
              <a:buClr>
                <a:srgbClr val="000000"/>
              </a:buClr>
              <a:buSzPts val="1800"/>
              <a:buFont typeface="Poppins"/>
              <a:buChar char="-"/>
            </a:pPr>
            <a:r>
              <a:rPr lang="en-GB">
                <a:solidFill>
                  <a:srgbClr val="000000"/>
                </a:solidFill>
                <a:latin typeface="Poppins"/>
                <a:ea typeface="Poppins"/>
                <a:cs typeface="Poppins"/>
                <a:sym typeface="Poppins"/>
              </a:rPr>
              <a:t> 8 weeks of the program for the students </a:t>
            </a:r>
            <a:endParaRPr>
              <a:solidFill>
                <a:srgbClr val="000000"/>
              </a:solidFill>
              <a:latin typeface="Poppins"/>
              <a:ea typeface="Poppins"/>
              <a:cs typeface="Poppins"/>
              <a:sym typeface="Poppins"/>
            </a:endParaRPr>
          </a:p>
          <a:p>
            <a:pPr indent="-342900" lvl="0" marL="457200" marR="0" rtl="0" algn="l">
              <a:lnSpc>
                <a:spcPct val="115000"/>
              </a:lnSpc>
              <a:spcBef>
                <a:spcPts val="0"/>
              </a:spcBef>
              <a:spcAft>
                <a:spcPts val="0"/>
              </a:spcAft>
              <a:buClr>
                <a:srgbClr val="000000"/>
              </a:buClr>
              <a:buSzPts val="1800"/>
              <a:buFont typeface="Poppins"/>
              <a:buChar char="-"/>
            </a:pPr>
            <a:r>
              <a:rPr lang="en-GB">
                <a:solidFill>
                  <a:srgbClr val="000000"/>
                </a:solidFill>
                <a:latin typeface="Poppins"/>
                <a:ea typeface="Poppins"/>
                <a:cs typeface="Poppins"/>
                <a:sym typeface="Poppins"/>
              </a:rPr>
              <a:t> Experience a section of the student curriculum</a:t>
            </a:r>
            <a:endParaRPr>
              <a:solidFill>
                <a:srgbClr val="000000"/>
              </a:solidFill>
              <a:latin typeface="Poppins"/>
              <a:ea typeface="Poppins"/>
              <a:cs typeface="Poppins"/>
              <a:sym typeface="Poppins"/>
            </a:endParaRPr>
          </a:p>
          <a:p>
            <a:pPr indent="0" lvl="0" marL="457200" marR="0" rtl="0" algn="l">
              <a:lnSpc>
                <a:spcPct val="115000"/>
              </a:lnSpc>
              <a:spcBef>
                <a:spcPts val="0"/>
              </a:spcBef>
              <a:spcAft>
                <a:spcPts val="0"/>
              </a:spcAft>
              <a:buNone/>
            </a:pPr>
            <a:r>
              <a:rPr lang="en-GB">
                <a:solidFill>
                  <a:srgbClr val="000000"/>
                </a:solidFill>
                <a:latin typeface="Poppins"/>
                <a:ea typeface="Poppins"/>
                <a:cs typeface="Poppins"/>
                <a:sym typeface="Poppins"/>
              </a:rPr>
              <a:t>*Identifying issues around us through observation and experience</a:t>
            </a:r>
            <a:endParaRPr>
              <a:solidFill>
                <a:srgbClr val="000000"/>
              </a:solidFill>
              <a:latin typeface="Poppins"/>
              <a:ea typeface="Poppins"/>
              <a:cs typeface="Poppins"/>
              <a:sym typeface="Poppins"/>
            </a:endParaRPr>
          </a:p>
          <a:p>
            <a:pPr indent="0" lvl="0" marL="457200" marR="0" rtl="0" algn="l">
              <a:lnSpc>
                <a:spcPct val="115000"/>
              </a:lnSpc>
              <a:spcBef>
                <a:spcPts val="0"/>
              </a:spcBef>
              <a:spcAft>
                <a:spcPts val="0"/>
              </a:spcAft>
              <a:buNone/>
            </a:pPr>
            <a:r>
              <a:rPr lang="en-GB">
                <a:solidFill>
                  <a:srgbClr val="000000"/>
                </a:solidFill>
                <a:latin typeface="Poppins"/>
                <a:ea typeface="Poppins"/>
                <a:cs typeface="Poppins"/>
                <a:sym typeface="Poppins"/>
              </a:rPr>
              <a:t>* Shortlisting problems </a:t>
            </a:r>
            <a:endParaRPr>
              <a:solidFill>
                <a:srgbClr val="000000"/>
              </a:solidFill>
              <a:latin typeface="Poppins"/>
              <a:ea typeface="Poppins"/>
              <a:cs typeface="Poppins"/>
              <a:sym typeface="Poppins"/>
            </a:endParaRPr>
          </a:p>
          <a:p>
            <a:pPr indent="0" lvl="0" marL="457200" marR="0" rtl="0" algn="l">
              <a:lnSpc>
                <a:spcPct val="115000"/>
              </a:lnSpc>
              <a:spcBef>
                <a:spcPts val="0"/>
              </a:spcBef>
              <a:spcAft>
                <a:spcPts val="0"/>
              </a:spcAft>
              <a:buNone/>
            </a:pPr>
            <a:r>
              <a:rPr lang="en-GB">
                <a:solidFill>
                  <a:srgbClr val="000000"/>
                </a:solidFill>
                <a:latin typeface="Poppins"/>
                <a:ea typeface="Poppins"/>
                <a:cs typeface="Poppins"/>
                <a:sym typeface="Poppins"/>
              </a:rPr>
              <a:t>*Mapping it to SDGs </a:t>
            </a:r>
            <a:endParaRPr>
              <a:solidFill>
                <a:srgbClr val="000000"/>
              </a:solidFill>
              <a:latin typeface="Poppins"/>
              <a:ea typeface="Poppins"/>
              <a:cs typeface="Poppins"/>
              <a:sym typeface="Poppins"/>
            </a:endParaRPr>
          </a:p>
          <a:p>
            <a:pPr indent="0" lvl="0" marL="457200" marR="0" rtl="0" algn="l">
              <a:lnSpc>
                <a:spcPct val="115000"/>
              </a:lnSpc>
              <a:spcBef>
                <a:spcPts val="0"/>
              </a:spcBef>
              <a:spcAft>
                <a:spcPts val="0"/>
              </a:spcAft>
              <a:buNone/>
            </a:pPr>
            <a:r>
              <a:rPr lang="en-GB">
                <a:solidFill>
                  <a:srgbClr val="000000"/>
                </a:solidFill>
                <a:latin typeface="Poppins"/>
                <a:ea typeface="Poppins"/>
                <a:cs typeface="Poppins"/>
                <a:sym typeface="Poppins"/>
              </a:rPr>
              <a:t>* Problem tree analysis, Framing the problem statement and research question</a:t>
            </a:r>
            <a:endParaRPr>
              <a:solidFill>
                <a:srgbClr val="000000"/>
              </a:solidFill>
              <a:latin typeface="Poppins"/>
              <a:ea typeface="Poppins"/>
              <a:cs typeface="Poppins"/>
              <a:sym typeface="Poppins"/>
            </a:endParaRPr>
          </a:p>
          <a:p>
            <a:pPr indent="-342900" lvl="0" marL="457200" marR="0" rtl="0" algn="l">
              <a:lnSpc>
                <a:spcPct val="115000"/>
              </a:lnSpc>
              <a:spcBef>
                <a:spcPts val="0"/>
              </a:spcBef>
              <a:spcAft>
                <a:spcPts val="0"/>
              </a:spcAft>
              <a:buClr>
                <a:srgbClr val="000000"/>
              </a:buClr>
              <a:buSzPts val="1800"/>
              <a:buFont typeface="Poppins"/>
              <a:buChar char="-"/>
            </a:pPr>
            <a:r>
              <a:rPr lang="en-GB">
                <a:solidFill>
                  <a:srgbClr val="000000"/>
                </a:solidFill>
                <a:latin typeface="Poppins"/>
                <a:ea typeface="Poppins"/>
                <a:cs typeface="Poppins"/>
                <a:sym typeface="Poppins"/>
              </a:rPr>
              <a:t>Introduction to who is a guide and guide actions</a:t>
            </a:r>
            <a:endParaRPr>
              <a:solidFill>
                <a:srgbClr val="000000"/>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0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Mentor</a:t>
            </a:r>
            <a:r>
              <a:rPr lang="en-GB"/>
              <a:t> Actions - Check for progress</a:t>
            </a:r>
            <a:endParaRPr/>
          </a:p>
          <a:p>
            <a:pPr indent="0" lvl="0" marL="0" rtl="0" algn="l">
              <a:spcBef>
                <a:spcPts val="0"/>
              </a:spcBef>
              <a:spcAft>
                <a:spcPts val="0"/>
              </a:spcAft>
              <a:buNone/>
            </a:pPr>
            <a:r>
              <a:t/>
            </a:r>
            <a:endParaRPr/>
          </a:p>
        </p:txBody>
      </p:sp>
      <p:sp>
        <p:nvSpPr>
          <p:cNvPr id="912" name="Google Shape;912;p102"/>
          <p:cNvSpPr txBox="1"/>
          <p:nvPr/>
        </p:nvSpPr>
        <p:spPr>
          <a:xfrm>
            <a:off x="311700" y="1262675"/>
            <a:ext cx="8358000" cy="1197600"/>
          </a:xfrm>
          <a:prstGeom prst="rect">
            <a:avLst/>
          </a:prstGeom>
          <a:noFill/>
          <a:ln>
            <a:noFill/>
          </a:ln>
        </p:spPr>
        <p:txBody>
          <a:bodyPr anchorCtr="0" anchor="t" bIns="91425" lIns="91425" spcFirstLastPara="1" rIns="91425" wrap="square" tIns="91425">
            <a:spAutoFit/>
          </a:bodyPr>
          <a:lstStyle/>
          <a:p>
            <a:pPr indent="-298450" lvl="0" marL="457200" rtl="0" algn="l">
              <a:lnSpc>
                <a:spcPct val="120000"/>
              </a:lnSpc>
              <a:spcBef>
                <a:spcPts val="0"/>
              </a:spcBef>
              <a:spcAft>
                <a:spcPts val="0"/>
              </a:spcAft>
              <a:buSzPts val="1100"/>
              <a:buFont typeface="Poppins"/>
              <a:buAutoNum type="arabicPeriod"/>
            </a:pPr>
            <a:r>
              <a:rPr b="1" lang="en-GB" sz="1100">
                <a:latin typeface="Helvetica Neue"/>
                <a:ea typeface="Helvetica Neue"/>
                <a:cs typeface="Helvetica Neue"/>
                <a:sym typeface="Helvetica Neue"/>
              </a:rPr>
              <a:t>Ask Questions/Probe</a:t>
            </a:r>
            <a:r>
              <a:rPr lang="en-GB" sz="1100">
                <a:latin typeface="Helvetica Neue"/>
                <a:ea typeface="Helvetica Neue"/>
                <a:cs typeface="Helvetica Neue"/>
                <a:sym typeface="Helvetica Neue"/>
              </a:rPr>
              <a:t> - when checking on their progress ask them deeper questions. If they say they have completed survey ask them who all have they spoken to, what was their experience</a:t>
            </a:r>
            <a:endParaRPr sz="1100">
              <a:latin typeface="Poppins"/>
              <a:ea typeface="Poppins"/>
              <a:cs typeface="Poppins"/>
              <a:sym typeface="Poppins"/>
            </a:endParaRPr>
          </a:p>
          <a:p>
            <a:pPr indent="-298450" lvl="0" marL="457200" rtl="0" algn="l">
              <a:lnSpc>
                <a:spcPct val="120000"/>
              </a:lnSpc>
              <a:spcBef>
                <a:spcPts val="0"/>
              </a:spcBef>
              <a:spcAft>
                <a:spcPts val="0"/>
              </a:spcAft>
              <a:buSzPts val="1100"/>
              <a:buFont typeface="Helvetica Neue"/>
              <a:buAutoNum type="arabicPeriod"/>
            </a:pPr>
            <a:r>
              <a:rPr b="1" lang="en-GB" sz="1100">
                <a:latin typeface="Helvetica Neue"/>
                <a:ea typeface="Helvetica Neue"/>
                <a:cs typeface="Helvetica Neue"/>
                <a:sym typeface="Helvetica Neue"/>
              </a:rPr>
              <a:t>Set up a time to get weekly updates</a:t>
            </a:r>
            <a:r>
              <a:rPr lang="en-GB" sz="1100">
                <a:latin typeface="Helvetica Neue"/>
                <a:ea typeface="Helvetica Neue"/>
                <a:cs typeface="Helvetica Neue"/>
                <a:sym typeface="Helvetica Neue"/>
              </a:rPr>
              <a:t> - give responsibility to the mentees by asking them to set up a weekly review call. Club 2 mentees to check each other progress ( can think of more innovative ideas like these)</a:t>
            </a:r>
            <a:endParaRPr b="1" sz="1100">
              <a:latin typeface="Helvetica Neue"/>
              <a:ea typeface="Helvetica Neue"/>
              <a:cs typeface="Helvetica Neue"/>
              <a:sym typeface="Helvetica Neue"/>
            </a:endParaRPr>
          </a:p>
          <a:p>
            <a:pPr indent="0" lvl="0" marL="0" rtl="0" algn="l">
              <a:lnSpc>
                <a:spcPct val="120000"/>
              </a:lnSpc>
              <a:spcBef>
                <a:spcPts val="0"/>
              </a:spcBef>
              <a:spcAft>
                <a:spcPts val="1600"/>
              </a:spcAft>
              <a:buNone/>
            </a:pPr>
            <a:r>
              <a:t/>
            </a:r>
            <a:endParaRPr b="1" sz="1300">
              <a:latin typeface="Helvetica Neue"/>
              <a:ea typeface="Helvetica Neue"/>
              <a:cs typeface="Helvetica Neue"/>
              <a:sym typeface="Helvetica Neue"/>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pic>
        <p:nvPicPr>
          <p:cNvPr id="917" name="Google Shape;917;p103"/>
          <p:cNvPicPr preferRelativeResize="0"/>
          <p:nvPr/>
        </p:nvPicPr>
        <p:blipFill rotWithShape="1">
          <a:blip r:embed="rId3">
            <a:alphaModFix/>
          </a:blip>
          <a:srcRect b="38887" l="0" r="0" t="38681"/>
          <a:stretch/>
        </p:blipFill>
        <p:spPr>
          <a:xfrm>
            <a:off x="2076450" y="3148775"/>
            <a:ext cx="5143500" cy="1153775"/>
          </a:xfrm>
          <a:prstGeom prst="rect">
            <a:avLst/>
          </a:prstGeom>
          <a:noFill/>
          <a:ln>
            <a:noFill/>
          </a:ln>
        </p:spPr>
      </p:pic>
      <p:sp>
        <p:nvSpPr>
          <p:cNvPr id="918" name="Google Shape;918;p103"/>
          <p:cNvSpPr txBox="1"/>
          <p:nvPr>
            <p:ph type="title"/>
          </p:nvPr>
        </p:nvSpPr>
        <p:spPr>
          <a:xfrm>
            <a:off x="387900" y="1717650"/>
            <a:ext cx="85206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2500"/>
              <a:t>Week 1  and 2 - Student Curriculum</a:t>
            </a:r>
            <a:endParaRPr b="0" sz="2000">
              <a:solidFill>
                <a:srgbClr val="1155CC"/>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0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Week 1 and 2 - Socio Economic survey of the Village/Habitation</a:t>
            </a:r>
            <a:endParaRPr/>
          </a:p>
        </p:txBody>
      </p:sp>
      <p:sp>
        <p:nvSpPr>
          <p:cNvPr id="924" name="Google Shape;924;p104"/>
          <p:cNvSpPr txBox="1"/>
          <p:nvPr>
            <p:ph idx="1" type="body"/>
          </p:nvPr>
        </p:nvSpPr>
        <p:spPr>
          <a:xfrm>
            <a:off x="311700" y="1723525"/>
            <a:ext cx="7617000" cy="2560200"/>
          </a:xfrm>
          <a:prstGeom prst="rect">
            <a:avLst/>
          </a:prstGeom>
        </p:spPr>
        <p:txBody>
          <a:bodyPr anchorCtr="0" anchor="t" bIns="91425" lIns="91425" spcFirstLastPara="1" rIns="91425" wrap="square" tIns="91425">
            <a:noAutofit/>
          </a:bodyPr>
          <a:lstStyle/>
          <a:p>
            <a:pPr indent="-323850" lvl="0" marL="457200" rtl="0" algn="l">
              <a:lnSpc>
                <a:spcPct val="120000"/>
              </a:lnSpc>
              <a:spcBef>
                <a:spcPts val="0"/>
              </a:spcBef>
              <a:spcAft>
                <a:spcPts val="0"/>
              </a:spcAft>
              <a:buClr>
                <a:srgbClr val="000000"/>
              </a:buClr>
              <a:buSzPts val="1500"/>
              <a:buChar char="-"/>
            </a:pPr>
            <a:r>
              <a:rPr lang="en-GB" sz="1500">
                <a:solidFill>
                  <a:srgbClr val="000000"/>
                </a:solidFill>
              </a:rPr>
              <a:t>Identifying problems through their personal observations and experiences</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Speaking to their friends and family to see if they face similar issues ( mini survey)</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Shortlisting top 5 issues</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Mapping them to SDGs</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Problem tree analysis and problem statement </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Coming up with a research questions ( specific or general)</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Introduced to different research techniques, surveys</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Tools needed </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Coming up with a research methodology </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Conducting the actual research</a:t>
            </a:r>
            <a:endParaRPr sz="1500">
              <a:solidFill>
                <a:srgbClr val="000000"/>
              </a:solidFill>
            </a:endParaRPr>
          </a:p>
        </p:txBody>
      </p:sp>
      <p:pic>
        <p:nvPicPr>
          <p:cNvPr id="925" name="Google Shape;925;p104"/>
          <p:cNvPicPr preferRelativeResize="0"/>
          <p:nvPr/>
        </p:nvPicPr>
        <p:blipFill>
          <a:blip r:embed="rId3">
            <a:alphaModFix/>
          </a:blip>
          <a:stretch>
            <a:fillRect/>
          </a:stretch>
        </p:blipFill>
        <p:spPr>
          <a:xfrm>
            <a:off x="7928700" y="3301687"/>
            <a:ext cx="1509050" cy="2134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1000"/>
                                        <p:tgtEl>
                                          <p:spTgt spid="9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05"/>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QnA</a:t>
            </a:r>
            <a:endParaRPr/>
          </a:p>
        </p:txBody>
      </p:sp>
      <p:sp>
        <p:nvSpPr>
          <p:cNvPr id="931" name="Google Shape;931;p105"/>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1</a:t>
            </a:r>
            <a:r>
              <a:rPr lang="en-GB"/>
              <a:t>0 MINS</a:t>
            </a:r>
            <a:endParaRPr/>
          </a:p>
        </p:txBody>
      </p:sp>
      <p:pic>
        <p:nvPicPr>
          <p:cNvPr id="932" name="Google Shape;932;p105"/>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10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Recall</a:t>
            </a:r>
            <a:endParaRPr/>
          </a:p>
        </p:txBody>
      </p:sp>
      <p:sp>
        <p:nvSpPr>
          <p:cNvPr id="938" name="Google Shape;938;p106"/>
          <p:cNvSpPr txBox="1"/>
          <p:nvPr>
            <p:ph idx="1" type="body"/>
          </p:nvPr>
        </p:nvSpPr>
        <p:spPr>
          <a:xfrm>
            <a:off x="311700" y="1266325"/>
            <a:ext cx="7617000" cy="2560200"/>
          </a:xfrm>
          <a:prstGeom prst="rect">
            <a:avLst/>
          </a:prstGeom>
        </p:spPr>
        <p:txBody>
          <a:bodyPr anchorCtr="0" anchor="t" bIns="91425" lIns="91425" spcFirstLastPara="1" rIns="91425" wrap="square" tIns="91425">
            <a:normAutofit/>
          </a:bodyPr>
          <a:lstStyle/>
          <a:p>
            <a:pPr indent="-342900" lvl="0" marL="457200" rtl="0" algn="l">
              <a:lnSpc>
                <a:spcPct val="120000"/>
              </a:lnSpc>
              <a:spcBef>
                <a:spcPts val="0"/>
              </a:spcBef>
              <a:spcAft>
                <a:spcPts val="0"/>
              </a:spcAft>
              <a:buClr>
                <a:srgbClr val="000000"/>
              </a:buClr>
              <a:buSzPts val="1800"/>
              <a:buChar char="-"/>
            </a:pPr>
            <a:r>
              <a:rPr lang="en-GB">
                <a:solidFill>
                  <a:srgbClr val="000000"/>
                </a:solidFill>
              </a:rPr>
              <a:t>Go through Second half of the week 1 curriculum</a:t>
            </a:r>
            <a:endParaRPr>
              <a:solidFill>
                <a:srgbClr val="000000"/>
              </a:solidFill>
            </a:endParaRPr>
          </a:p>
          <a:p>
            <a:pPr indent="-342900" lvl="0" marL="457200" rtl="0" algn="l">
              <a:lnSpc>
                <a:spcPct val="120000"/>
              </a:lnSpc>
              <a:spcBef>
                <a:spcPts val="0"/>
              </a:spcBef>
              <a:spcAft>
                <a:spcPts val="0"/>
              </a:spcAft>
              <a:buClr>
                <a:srgbClr val="000000"/>
              </a:buClr>
              <a:buSzPts val="1800"/>
              <a:buChar char="-"/>
            </a:pPr>
            <a:r>
              <a:rPr lang="en-GB">
                <a:solidFill>
                  <a:srgbClr val="000000"/>
                </a:solidFill>
                <a:highlight>
                  <a:srgbClr val="FFFFFF"/>
                </a:highlight>
              </a:rPr>
              <a:t>Types of Research &amp; Survey Methods</a:t>
            </a:r>
            <a:endParaRPr>
              <a:solidFill>
                <a:srgbClr val="000000"/>
              </a:solidFill>
              <a:highlight>
                <a:srgbClr val="FFFFFF"/>
              </a:highlight>
            </a:endParaRPr>
          </a:p>
          <a:p>
            <a:pPr indent="-342900" lvl="0" marL="457200" rtl="0" algn="l">
              <a:lnSpc>
                <a:spcPct val="120000"/>
              </a:lnSpc>
              <a:spcBef>
                <a:spcPts val="0"/>
              </a:spcBef>
              <a:spcAft>
                <a:spcPts val="0"/>
              </a:spcAft>
              <a:buClr>
                <a:srgbClr val="000000"/>
              </a:buClr>
              <a:buSzPts val="1800"/>
              <a:buChar char="-"/>
            </a:pPr>
            <a:r>
              <a:rPr lang="en-GB">
                <a:solidFill>
                  <a:srgbClr val="000000"/>
                </a:solidFill>
                <a:highlight>
                  <a:srgbClr val="FFFFFF"/>
                </a:highlight>
              </a:rPr>
              <a:t>Identifying Key Stakeholders for your survey</a:t>
            </a:r>
            <a:endParaRPr>
              <a:solidFill>
                <a:srgbClr val="000000"/>
              </a:solidFill>
              <a:highlight>
                <a:srgbClr val="FFFFFF"/>
              </a:highlight>
            </a:endParaRPr>
          </a:p>
          <a:p>
            <a:pPr indent="-342900" lvl="0" marL="457200" rtl="0" algn="l">
              <a:lnSpc>
                <a:spcPct val="120000"/>
              </a:lnSpc>
              <a:spcBef>
                <a:spcPts val="0"/>
              </a:spcBef>
              <a:spcAft>
                <a:spcPts val="0"/>
              </a:spcAft>
              <a:buClr>
                <a:srgbClr val="000000"/>
              </a:buClr>
              <a:buSzPts val="1800"/>
              <a:buChar char="-"/>
            </a:pPr>
            <a:r>
              <a:rPr lang="en-GB">
                <a:solidFill>
                  <a:srgbClr val="000000"/>
                </a:solidFill>
                <a:highlight>
                  <a:srgbClr val="FFFFFF"/>
                </a:highlight>
              </a:rPr>
              <a:t>Introduction to tools for data collection</a:t>
            </a:r>
            <a:endParaRPr>
              <a:solidFill>
                <a:srgbClr val="000000"/>
              </a:solidFill>
              <a:highlight>
                <a:srgbClr val="FFFFFF"/>
              </a:highlight>
            </a:endParaRPr>
          </a:p>
          <a:p>
            <a:pPr indent="-342900" lvl="0" marL="457200" rtl="0" algn="l">
              <a:lnSpc>
                <a:spcPct val="120000"/>
              </a:lnSpc>
              <a:spcBef>
                <a:spcPts val="0"/>
              </a:spcBef>
              <a:spcAft>
                <a:spcPts val="0"/>
              </a:spcAft>
              <a:buClr>
                <a:srgbClr val="000000"/>
              </a:buClr>
              <a:buSzPts val="1800"/>
              <a:buChar char="-"/>
            </a:pPr>
            <a:r>
              <a:rPr lang="en-GB">
                <a:solidFill>
                  <a:srgbClr val="000000"/>
                </a:solidFill>
                <a:highlight>
                  <a:srgbClr val="FFFFFF"/>
                </a:highlight>
              </a:rPr>
              <a:t>Identify key questions and tools for data collection</a:t>
            </a:r>
            <a:endParaRPr>
              <a:solidFill>
                <a:srgbClr val="000000"/>
              </a:solidFill>
              <a:highlight>
                <a:srgbClr val="FFFFFF"/>
              </a:highlight>
            </a:endParaRPr>
          </a:p>
          <a:p>
            <a:pPr indent="-342900" lvl="0" marL="457200" rtl="0" algn="l">
              <a:lnSpc>
                <a:spcPct val="120000"/>
              </a:lnSpc>
              <a:spcBef>
                <a:spcPts val="0"/>
              </a:spcBef>
              <a:spcAft>
                <a:spcPts val="0"/>
              </a:spcAft>
              <a:buClr>
                <a:srgbClr val="000000"/>
              </a:buClr>
              <a:buSzPts val="1800"/>
              <a:buChar char="-"/>
            </a:pPr>
            <a:r>
              <a:rPr lang="en-GB">
                <a:solidFill>
                  <a:srgbClr val="000000"/>
                </a:solidFill>
                <a:highlight>
                  <a:srgbClr val="FFFFFF"/>
                </a:highlight>
              </a:rPr>
              <a:t>Mentor Actions </a:t>
            </a:r>
            <a:endParaRPr>
              <a:solidFill>
                <a:srgbClr val="000000"/>
              </a:solidFill>
              <a:highlight>
                <a:srgbClr val="FFFFFF"/>
              </a:highlight>
            </a:endParaRPr>
          </a:p>
          <a:p>
            <a:pPr indent="-342900" lvl="0" marL="457200" rtl="0" algn="l">
              <a:lnSpc>
                <a:spcPct val="120000"/>
              </a:lnSpc>
              <a:spcBef>
                <a:spcPts val="0"/>
              </a:spcBef>
              <a:spcAft>
                <a:spcPts val="0"/>
              </a:spcAft>
              <a:buClr>
                <a:srgbClr val="000000"/>
              </a:buClr>
              <a:buSzPts val="1800"/>
              <a:buChar char="-"/>
            </a:pPr>
            <a:r>
              <a:rPr lang="en-GB">
                <a:solidFill>
                  <a:srgbClr val="000000"/>
                </a:solidFill>
                <a:highlight>
                  <a:srgbClr val="FFFFFF"/>
                </a:highlight>
              </a:rPr>
              <a:t>Look at topics for Week 1 and 2 of student curriculum</a:t>
            </a:r>
            <a:endParaRPr>
              <a:solidFill>
                <a:srgbClr val="000000"/>
              </a:solidFill>
              <a:highlight>
                <a:srgbClr val="FFFFFF"/>
              </a:highlight>
            </a:endParaRPr>
          </a:p>
        </p:txBody>
      </p:sp>
      <p:pic>
        <p:nvPicPr>
          <p:cNvPr id="939" name="Google Shape;939;p106"/>
          <p:cNvPicPr preferRelativeResize="0"/>
          <p:nvPr/>
        </p:nvPicPr>
        <p:blipFill>
          <a:blip r:embed="rId3">
            <a:alphaModFix/>
          </a:blip>
          <a:stretch>
            <a:fillRect/>
          </a:stretch>
        </p:blipFill>
        <p:spPr>
          <a:xfrm>
            <a:off x="7928700" y="3301687"/>
            <a:ext cx="1509050" cy="2134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1000"/>
                                        <p:tgtEl>
                                          <p:spTgt spid="9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0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Closing</a:t>
            </a:r>
            <a:endParaRPr/>
          </a:p>
        </p:txBody>
      </p:sp>
      <p:sp>
        <p:nvSpPr>
          <p:cNvPr id="945" name="Google Shape;945;p10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GB" sz="2000">
                <a:solidFill>
                  <a:srgbClr val="000000"/>
                </a:solidFill>
                <a:highlight>
                  <a:srgbClr val="FFFFFF"/>
                </a:highlight>
              </a:rPr>
              <a:t>Poll: </a:t>
            </a:r>
            <a:r>
              <a:rPr lang="en-GB" sz="2000">
                <a:solidFill>
                  <a:srgbClr val="000000"/>
                </a:solidFill>
              </a:rPr>
              <a:t>How well do they think they have understood Week 1 and 2. </a:t>
            </a:r>
            <a:endParaRPr sz="2000">
              <a:solidFill>
                <a:srgbClr val="000000"/>
              </a:solidFill>
            </a:endParaRPr>
          </a:p>
          <a:p>
            <a:pPr indent="0" lvl="0" marL="0" rtl="0" algn="l">
              <a:lnSpc>
                <a:spcPct val="115000"/>
              </a:lnSpc>
              <a:spcBef>
                <a:spcPts val="0"/>
              </a:spcBef>
              <a:spcAft>
                <a:spcPts val="0"/>
              </a:spcAft>
              <a:buNone/>
            </a:pPr>
            <a:r>
              <a:rPr lang="en-GB" sz="2000">
                <a:solidFill>
                  <a:srgbClr val="000000"/>
                </a:solidFill>
              </a:rPr>
              <a:t>Give it a percentage. </a:t>
            </a:r>
            <a:endParaRPr sz="2000">
              <a:solidFill>
                <a:srgbClr val="000000"/>
              </a:solidFill>
            </a:endParaRPr>
          </a:p>
          <a:p>
            <a:pPr indent="0" lvl="0" marL="0" rtl="0" algn="l">
              <a:lnSpc>
                <a:spcPct val="115000"/>
              </a:lnSpc>
              <a:spcBef>
                <a:spcPts val="0"/>
              </a:spcBef>
              <a:spcAft>
                <a:spcPts val="0"/>
              </a:spcAft>
              <a:buNone/>
            </a:pPr>
            <a:r>
              <a:t/>
            </a:r>
            <a:endParaRPr sz="2000">
              <a:solidFill>
                <a:srgbClr val="000000"/>
              </a:solidFill>
              <a:highlight>
                <a:srgbClr val="FFFFFF"/>
              </a:highlight>
            </a:endParaRPr>
          </a:p>
          <a:p>
            <a:pPr indent="0" lvl="0" marL="0" rtl="0" algn="l">
              <a:spcBef>
                <a:spcPts val="0"/>
              </a:spcBef>
              <a:spcAft>
                <a:spcPts val="0"/>
              </a:spcAft>
              <a:buNone/>
            </a:pPr>
            <a:r>
              <a:t/>
            </a:r>
            <a:endParaRPr sz="2000"/>
          </a:p>
          <a:p>
            <a:pPr indent="0" lvl="0" marL="0" rtl="0" algn="l">
              <a:spcBef>
                <a:spcPts val="1200"/>
              </a:spcBef>
              <a:spcAft>
                <a:spcPts val="0"/>
              </a:spcAft>
              <a:buNone/>
            </a:pPr>
            <a:r>
              <a:rPr lang="en-GB" sz="2000">
                <a:solidFill>
                  <a:srgbClr val="000000"/>
                </a:solidFill>
              </a:rPr>
              <a:t>Feedback form</a:t>
            </a:r>
            <a:r>
              <a:rPr lang="en-GB" sz="2000">
                <a:solidFill>
                  <a:srgbClr val="000000"/>
                </a:solidFill>
              </a:rPr>
              <a:t> - Link - Focus on the research methods </a:t>
            </a:r>
            <a:endParaRPr sz="2000">
              <a:solidFill>
                <a:srgbClr val="000000"/>
              </a:solidFill>
            </a:endParaRPr>
          </a:p>
          <a:p>
            <a:pPr indent="0" lvl="0" marL="0" rtl="0" algn="l">
              <a:spcBef>
                <a:spcPts val="1200"/>
              </a:spcBef>
              <a:spcAft>
                <a:spcPts val="0"/>
              </a:spcAft>
              <a:buNone/>
            </a:pPr>
            <a:r>
              <a:t/>
            </a:r>
            <a:endParaRPr sz="2000">
              <a:solidFill>
                <a:srgbClr val="000000"/>
              </a:solidFill>
            </a:endParaRPr>
          </a:p>
          <a:p>
            <a:pPr indent="0" lvl="0" marL="0" rtl="0" algn="l">
              <a:spcBef>
                <a:spcPts val="1200"/>
              </a:spcBef>
              <a:spcAft>
                <a:spcPts val="0"/>
              </a:spcAft>
              <a:buNone/>
            </a:pPr>
            <a:r>
              <a:rPr lang="en-GB" sz="2000" u="sng">
                <a:solidFill>
                  <a:schemeClr val="hlink"/>
                </a:solidFill>
                <a:hlinkClick r:id="rId3"/>
              </a:rPr>
              <a:t>https://forms.gle/NDYLsatVRrezfCLZ6</a:t>
            </a:r>
            <a:endParaRPr sz="2000">
              <a:solidFill>
                <a:srgbClr val="000000"/>
              </a:solidFill>
            </a:endParaRPr>
          </a:p>
          <a:p>
            <a:pPr indent="0" lvl="0" marL="0" rtl="0" algn="l">
              <a:spcBef>
                <a:spcPts val="1200"/>
              </a:spcBef>
              <a:spcAft>
                <a:spcPts val="1200"/>
              </a:spcAft>
              <a:buNone/>
            </a:pPr>
            <a:r>
              <a:t/>
            </a:r>
            <a:endParaRPr sz="2000">
              <a:solidFill>
                <a:srgbClr val="00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08"/>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QnA</a:t>
            </a:r>
            <a:endParaRPr/>
          </a:p>
        </p:txBody>
      </p:sp>
      <p:sp>
        <p:nvSpPr>
          <p:cNvPr id="951" name="Google Shape;951;p108"/>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10 MINS</a:t>
            </a:r>
            <a:endParaRPr/>
          </a:p>
        </p:txBody>
      </p:sp>
      <p:pic>
        <p:nvPicPr>
          <p:cNvPr id="952" name="Google Shape;952;p108"/>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09"/>
          <p:cNvSpPr txBox="1"/>
          <p:nvPr>
            <p:ph type="title"/>
          </p:nvPr>
        </p:nvSpPr>
        <p:spPr>
          <a:xfrm>
            <a:off x="377125" y="242667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See You next session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